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3" r:id="rId3"/>
    <p:sldId id="259" r:id="rId4"/>
    <p:sldId id="274" r:id="rId5"/>
    <p:sldId id="266" r:id="rId6"/>
    <p:sldId id="267" r:id="rId7"/>
    <p:sldId id="265" r:id="rId8"/>
    <p:sldId id="271" r:id="rId9"/>
    <p:sldId id="270" r:id="rId10"/>
    <p:sldId id="272" r:id="rId11"/>
    <p:sldId id="263" r:id="rId12"/>
    <p:sldId id="278" r:id="rId13"/>
    <p:sldId id="279"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2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78890" autoAdjust="0"/>
  </p:normalViewPr>
  <p:slideViewPr>
    <p:cSldViewPr>
      <p:cViewPr>
        <p:scale>
          <a:sx n="61" d="100"/>
          <a:sy n="61" d="100"/>
        </p:scale>
        <p:origin x="-1958" y="-254"/>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5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FC3A35-173F-43BB-A309-AA5FB8094F4D}" type="datetimeFigureOut">
              <a:rPr lang="en-US" smtClean="0"/>
              <a:t>10/18/2021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4F7F5F-8059-483B-8990-7FBC2E19719B}" type="slidenum">
              <a:rPr lang="en-US" smtClean="0"/>
              <a:t>‹#›</a:t>
            </a:fld>
            <a:endParaRPr lang="en-US"/>
          </a:p>
        </p:txBody>
      </p:sp>
    </p:spTree>
    <p:extLst>
      <p:ext uri="{BB962C8B-B14F-4D97-AF65-F5344CB8AC3E}">
        <p14:creationId xmlns:p14="http://schemas.microsoft.com/office/powerpoint/2010/main" val="24877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41407-FA8A-4FC6-AB19-762F9BD7846A}" type="datetimeFigureOut">
              <a:rPr lang="en-US" smtClean="0"/>
              <a:t>10/18/2021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379AF-3240-47A1-97C2-B4586B745602}" type="slidenum">
              <a:rPr lang="en-US" smtClean="0"/>
              <a:t>‹#›</a:t>
            </a:fld>
            <a:endParaRPr lang="en-US"/>
          </a:p>
        </p:txBody>
      </p:sp>
    </p:spTree>
    <p:extLst>
      <p:ext uri="{BB962C8B-B14F-4D97-AF65-F5344CB8AC3E}">
        <p14:creationId xmlns:p14="http://schemas.microsoft.com/office/powerpoint/2010/main" val="189876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1</a:t>
            </a:fld>
            <a:endParaRPr lang="en-US"/>
          </a:p>
        </p:txBody>
      </p:sp>
    </p:spTree>
    <p:extLst>
      <p:ext uri="{BB962C8B-B14F-4D97-AF65-F5344CB8AC3E}">
        <p14:creationId xmlns:p14="http://schemas.microsoft.com/office/powerpoint/2010/main" val="309881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12</a:t>
            </a:fld>
            <a:endParaRPr lang="en-US"/>
          </a:p>
        </p:txBody>
      </p:sp>
    </p:spTree>
    <p:extLst>
      <p:ext uri="{BB962C8B-B14F-4D97-AF65-F5344CB8AC3E}">
        <p14:creationId xmlns:p14="http://schemas.microsoft.com/office/powerpoint/2010/main" val="48623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13</a:t>
            </a:fld>
            <a:endParaRPr lang="en-US"/>
          </a:p>
        </p:txBody>
      </p:sp>
    </p:spTree>
    <p:extLst>
      <p:ext uri="{BB962C8B-B14F-4D97-AF65-F5344CB8AC3E}">
        <p14:creationId xmlns:p14="http://schemas.microsoft.com/office/powerpoint/2010/main" val="48623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14</a:t>
            </a:fld>
            <a:endParaRPr lang="en-US"/>
          </a:p>
        </p:txBody>
      </p:sp>
    </p:spTree>
    <p:extLst>
      <p:ext uri="{BB962C8B-B14F-4D97-AF65-F5344CB8AC3E}">
        <p14:creationId xmlns:p14="http://schemas.microsoft.com/office/powerpoint/2010/main" val="5873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2</a:t>
            </a:fld>
            <a:endParaRPr lang="en-US"/>
          </a:p>
        </p:txBody>
      </p:sp>
    </p:spTree>
    <p:extLst>
      <p:ext uri="{BB962C8B-B14F-4D97-AF65-F5344CB8AC3E}">
        <p14:creationId xmlns:p14="http://schemas.microsoft.com/office/powerpoint/2010/main" val="334304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t>
            </a:r>
            <a:r>
              <a:rPr lang="en-US" baseline="0" dirty="0" smtClean="0"/>
              <a:t> offshore wind stalled for a decade due to litigation, protracted permitting, energy markets/cost, interest group opposition</a:t>
            </a:r>
          </a:p>
          <a:p>
            <a:r>
              <a:rPr lang="en-US" baseline="0" dirty="0" smtClean="0"/>
              <a:t>Slow to get starter – as of the end of 2020 we only have 2 commercial projects and 7 turbines in the water</a:t>
            </a:r>
          </a:p>
          <a:p>
            <a:endParaRPr lang="en-US" baseline="0" dirty="0" smtClean="0"/>
          </a:p>
          <a:p>
            <a:r>
              <a:rPr lang="en-US" sz="1200" b="0" i="0" u="none" strike="noStrike" kern="1200" baseline="0" dirty="0" smtClean="0">
                <a:solidFill>
                  <a:schemeClr val="tx1"/>
                </a:solidFill>
                <a:latin typeface="+mn-lt"/>
                <a:ea typeface="+mn-ea"/>
                <a:cs typeface="+mn-cs"/>
              </a:rPr>
              <a:t>Energy markets, cost competitiveness, protracted permitting processes, lack of science and data concerning cumulative impacts on the environment, needing to conduct studies during specific times of year, interest group opposition, lawsuits, jurisdiction complications, and wildlife impacts have all contributed to delays or barriers to expeditiously expanding offshore wind in U.S. waters. </a:t>
            </a:r>
          </a:p>
          <a:p>
            <a:endParaRPr lang="en-US" sz="1200" b="0" i="0" u="none" strike="noStrike" kern="1200" baseline="0" dirty="0" smtClean="0">
              <a:solidFill>
                <a:schemeClr val="tx1"/>
              </a:solidFill>
              <a:latin typeface="+mn-lt"/>
              <a:ea typeface="+mn-ea"/>
              <a:cs typeface="+mn-cs"/>
            </a:endParaRPr>
          </a:p>
          <a:p>
            <a:r>
              <a:rPr lang="en-US" dirty="0" err="1" smtClean="0"/>
              <a:t>ugust</a:t>
            </a:r>
            <a:r>
              <a:rPr lang="en-US" dirty="0" smtClean="0"/>
              <a:t> 18, 2011, BOEM published a "Call for Information and Nominations for Commercial Leasing for Wind </a:t>
            </a:r>
            <a:r>
              <a:rPr lang="en-US" dirty="0" err="1" smtClean="0"/>
              <a:t>Poweron</a:t>
            </a:r>
            <a:r>
              <a:rPr lang="en-US" dirty="0" smtClean="0"/>
              <a:t> the OCS Offshore Rhode Island and Massachusetts“</a:t>
            </a:r>
          </a:p>
          <a:p>
            <a:r>
              <a:rPr lang="en-US" sz="1200" b="0" i="0" kern="1200" dirty="0" smtClean="0">
                <a:solidFill>
                  <a:schemeClr val="tx1"/>
                </a:solidFill>
                <a:effectLst/>
                <a:latin typeface="+mn-lt"/>
                <a:ea typeface="+mn-ea"/>
                <a:cs typeface="+mn-cs"/>
              </a:rPr>
              <a:t>July 31, 2013, BOEM auctioned the Rhode Island/Massachusetts WEA</a:t>
            </a:r>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3</a:t>
            </a:fld>
            <a:endParaRPr lang="en-US"/>
          </a:p>
        </p:txBody>
      </p:sp>
    </p:spTree>
    <p:extLst>
      <p:ext uri="{BB962C8B-B14F-4D97-AF65-F5344CB8AC3E}">
        <p14:creationId xmlns:p14="http://schemas.microsoft.com/office/powerpoint/2010/main" val="319954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Offshore areas often support multiple industries and fragile marine environments, all of which need to be considered and protected when proposing, developing, and constructing an offshore wind project. requires involvement from multiple federal agencies, state and local jurisdictions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ARE SOLVABLE</a:t>
            </a:r>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4</a:t>
            </a:fld>
            <a:endParaRPr lang="en-US"/>
          </a:p>
        </p:txBody>
      </p:sp>
    </p:spTree>
    <p:extLst>
      <p:ext uri="{BB962C8B-B14F-4D97-AF65-F5344CB8AC3E}">
        <p14:creationId xmlns:p14="http://schemas.microsoft.com/office/powerpoint/2010/main" val="48623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need to address these barriers with pragmatic solutions and continue to advance policies that allow for the growth of the industry.</a:t>
            </a:r>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5</a:t>
            </a:fld>
            <a:endParaRPr lang="en-US"/>
          </a:p>
        </p:txBody>
      </p:sp>
    </p:spTree>
    <p:extLst>
      <p:ext uri="{BB962C8B-B14F-4D97-AF65-F5344CB8AC3E}">
        <p14:creationId xmlns:p14="http://schemas.microsoft.com/office/powerpoint/2010/main" val="334304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where</a:t>
            </a:r>
            <a:r>
              <a:rPr lang="en-US" baseline="0" dirty="0" smtClean="0"/>
              <a:t> are we today?</a:t>
            </a:r>
          </a:p>
          <a:p>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7</a:t>
            </a:fld>
            <a:endParaRPr lang="en-US"/>
          </a:p>
        </p:txBody>
      </p:sp>
    </p:spTree>
    <p:extLst>
      <p:ext uri="{BB962C8B-B14F-4D97-AF65-F5344CB8AC3E}">
        <p14:creationId xmlns:p14="http://schemas.microsoft.com/office/powerpoint/2010/main" val="102940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of last week – Sec. of the Interior announced seven new offshore wind lease sales by 2025 – NY Bight, Gulf of Maine, Central Atlantic, California, Carolinas, Gulf of Mexico, Oregon</a:t>
            </a:r>
          </a:p>
          <a:p>
            <a:endParaRPr lang="en-US" baseline="0" dirty="0" smtClean="0"/>
          </a:p>
          <a:p>
            <a:r>
              <a:rPr lang="en-US" baseline="0" dirty="0" smtClean="0"/>
              <a:t>US East Coast</a:t>
            </a:r>
          </a:p>
          <a:p>
            <a:r>
              <a:rPr lang="en-US" baseline="0" dirty="0" smtClean="0"/>
              <a:t>-most commercial wind energy leases are on east coast</a:t>
            </a:r>
          </a:p>
          <a:p>
            <a:r>
              <a:rPr lang="en-US" baseline="0" dirty="0" smtClean="0"/>
              <a:t>-NY/NJ area auction expected in next few months</a:t>
            </a:r>
          </a:p>
          <a:p>
            <a:r>
              <a:rPr lang="en-US" baseline="0" dirty="0" smtClean="0"/>
              <a:t>-Maine has proposed floating project</a:t>
            </a:r>
          </a:p>
          <a:p>
            <a:r>
              <a:rPr lang="en-US" baseline="0" dirty="0" smtClean="0"/>
              <a:t>NC/SC call areas</a:t>
            </a:r>
          </a:p>
          <a:p>
            <a:endParaRPr lang="en-US" baseline="0" dirty="0" smtClean="0"/>
          </a:p>
          <a:p>
            <a:r>
              <a:rPr lang="en-US" baseline="0" dirty="0" smtClean="0"/>
              <a:t>West Coast</a:t>
            </a:r>
          </a:p>
          <a:p>
            <a:r>
              <a:rPr lang="en-US" baseline="0" dirty="0" smtClean="0"/>
              <a:t>California has a wind energy area identified on the central coast / 7 companies expressed interest/ auction in mid-2022</a:t>
            </a:r>
          </a:p>
          <a:p>
            <a:r>
              <a:rPr lang="en-US" baseline="0" dirty="0" smtClean="0"/>
              <a:t>Oregon has Task Force</a:t>
            </a:r>
          </a:p>
          <a:p>
            <a:r>
              <a:rPr lang="en-US" baseline="0" dirty="0" smtClean="0"/>
              <a:t>Washington State has a potential project with the Quinault Tribe</a:t>
            </a:r>
          </a:p>
          <a:p>
            <a:endParaRPr lang="en-US" baseline="0" dirty="0" smtClean="0"/>
          </a:p>
          <a:p>
            <a:r>
              <a:rPr lang="en-US" baseline="0" dirty="0" smtClean="0"/>
              <a:t>Gulf Coast States have set up a BOEM Task Force </a:t>
            </a:r>
          </a:p>
          <a:p>
            <a:r>
              <a:rPr lang="en-US" baseline="0" dirty="0" smtClean="0"/>
              <a:t>Hawaii has call areas</a:t>
            </a:r>
          </a:p>
          <a:p>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8</a:t>
            </a:fld>
            <a:endParaRPr lang="en-US"/>
          </a:p>
        </p:txBody>
      </p:sp>
    </p:spTree>
    <p:extLst>
      <p:ext uri="{BB962C8B-B14F-4D97-AF65-F5344CB8AC3E}">
        <p14:creationId xmlns:p14="http://schemas.microsoft.com/office/powerpoint/2010/main" val="81126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New Jersey Wind Port will be located on an artificial island on the eastern shores of the Delaware River, southwest of the City of Salem.  the first facility purpose-built for staging, assembly, and manufacturing activities related to offshore wind projects on the US East Coast.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Executive Order follows a bipartisan memorandum of understanding among the governors of North Carolina, Maryland and Virginia in October 2020 that created the Southeast and Mid-Atlantic Regional Transformative Partnership for Offshore Wind Energy Resources (SMART-POWER). The SMART-POWER MOU provides a framework for the three states to cooperatively promote, develop and expand offshore wind energy and the accompanying industry supply chain and workforce. </a:t>
            </a:r>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10</a:t>
            </a:fld>
            <a:endParaRPr lang="en-US"/>
          </a:p>
        </p:txBody>
      </p:sp>
    </p:spTree>
    <p:extLst>
      <p:ext uri="{BB962C8B-B14F-4D97-AF65-F5344CB8AC3E}">
        <p14:creationId xmlns:p14="http://schemas.microsoft.com/office/powerpoint/2010/main" val="48623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develop a cohesive, strategic offshore wind transmission master plan or regional master plans</a:t>
            </a:r>
            <a:r>
              <a:rPr lang="en-US" sz="1200" b="0" i="0" u="none" strike="noStrike" kern="1200" baseline="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85379AF-3240-47A1-97C2-B4586B745602}" type="slidenum">
              <a:rPr lang="en-US" smtClean="0"/>
              <a:t>11</a:t>
            </a:fld>
            <a:endParaRPr lang="en-US"/>
          </a:p>
        </p:txBody>
      </p:sp>
    </p:spTree>
    <p:extLst>
      <p:ext uri="{BB962C8B-B14F-4D97-AF65-F5344CB8AC3E}">
        <p14:creationId xmlns:p14="http://schemas.microsoft.com/office/powerpoint/2010/main" val="4862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DA3EB9-8820-4D2F-B16A-240B053D721E}"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2730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A3EB9-8820-4D2F-B16A-240B053D721E}"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303395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A3EB9-8820-4D2F-B16A-240B053D721E}"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99779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ual column">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sp>
        <p:nvSpPr>
          <p:cNvPr id="7" name="Content Right"/>
          <p:cNvSpPr>
            <a:spLocks noGrp="1"/>
          </p:cNvSpPr>
          <p:nvPr>
            <p:ph sz="quarter" idx="14"/>
          </p:nvPr>
        </p:nvSpPr>
        <p:spPr>
          <a:xfrm>
            <a:off x="4788000" y="1795199"/>
            <a:ext cx="4068000" cy="4655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Left"/>
          <p:cNvSpPr>
            <a:spLocks noGrp="1"/>
          </p:cNvSpPr>
          <p:nvPr>
            <p:ph sz="quarter" idx="12"/>
          </p:nvPr>
        </p:nvSpPr>
        <p:spPr>
          <a:xfrm>
            <a:off x="288000" y="1795200"/>
            <a:ext cx="4068000" cy="4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91879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Cobranding Logo"/>
          <p:cNvSpPr>
            <a:spLocks noGrp="1"/>
          </p:cNvSpPr>
          <p:nvPr>
            <p:ph type="pic" sz="quarter" idx="12" hasCustomPrompt="1"/>
          </p:nvPr>
        </p:nvSpPr>
        <p:spPr>
          <a:xfrm>
            <a:off x="577851" y="2381251"/>
            <a:ext cx="2466975" cy="1621367"/>
          </a:xfrm>
        </p:spPr>
        <p:txBody>
          <a:bodyPr/>
          <a:lstStyle>
            <a:lvl1pPr marL="0" indent="0">
              <a:buFontTx/>
              <a:buNone/>
              <a:defRPr/>
            </a:lvl1pPr>
          </a:lstStyle>
          <a:p>
            <a:r>
              <a:rPr lang="en-GB" dirty="0"/>
              <a:t>Cobranding</a:t>
            </a:r>
          </a:p>
        </p:txBody>
      </p:sp>
      <p:sp>
        <p:nvSpPr>
          <p:cNvPr id="10" name="OurLogo"/>
          <p:cNvSpPr>
            <a:spLocks noGrp="1" noChangeAspect="1"/>
          </p:cNvSpPr>
          <p:nvPr>
            <p:ph type="pic" sz="quarter" idx="13"/>
          </p:nvPr>
        </p:nvSpPr>
        <p:spPr>
          <a:xfrm>
            <a:off x="576000" y="768000"/>
            <a:ext cx="828000" cy="1104000"/>
          </a:xfrm>
        </p:spPr>
        <p:txBody>
          <a:bodyPr/>
          <a:lstStyle>
            <a:lvl1pPr marL="0" indent="0">
              <a:buNone/>
              <a:defRPr/>
            </a:lvl1pPr>
          </a:lstStyle>
          <a:p>
            <a:r>
              <a:rPr lang="en-US"/>
              <a:t>Click icon to add picture</a:t>
            </a:r>
            <a:endParaRPr lang="en-GB" dirty="0"/>
          </a:p>
        </p:txBody>
      </p:sp>
      <p:sp>
        <p:nvSpPr>
          <p:cNvPr id="5" name="Cover Additional Title"/>
          <p:cNvSpPr>
            <a:spLocks noGrp="1"/>
          </p:cNvSpPr>
          <p:nvPr>
            <p:ph type="body" sz="quarter" idx="11"/>
          </p:nvPr>
        </p:nvSpPr>
        <p:spPr>
          <a:xfrm>
            <a:off x="575999" y="5443634"/>
            <a:ext cx="5040000" cy="914833"/>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575999" y="4861973"/>
            <a:ext cx="5040000" cy="573617"/>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576000" y="4265736"/>
            <a:ext cx="6389950" cy="5952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3573564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Cobranding Logo"/>
          <p:cNvSpPr>
            <a:spLocks noGrp="1"/>
          </p:cNvSpPr>
          <p:nvPr>
            <p:ph type="pic" sz="quarter" idx="12" hasCustomPrompt="1"/>
          </p:nvPr>
        </p:nvSpPr>
        <p:spPr>
          <a:xfrm>
            <a:off x="577851" y="2381251"/>
            <a:ext cx="2466975" cy="1621367"/>
          </a:xfrm>
        </p:spPr>
        <p:txBody>
          <a:bodyPr/>
          <a:lstStyle>
            <a:lvl1pPr marL="0" indent="0">
              <a:buFontTx/>
              <a:buNone/>
              <a:defRPr/>
            </a:lvl1pPr>
          </a:lstStyle>
          <a:p>
            <a:r>
              <a:rPr lang="en-GB" dirty="0"/>
              <a:t>Cobranding</a:t>
            </a:r>
          </a:p>
        </p:txBody>
      </p:sp>
      <p:sp>
        <p:nvSpPr>
          <p:cNvPr id="9" name="OurLogo"/>
          <p:cNvSpPr>
            <a:spLocks noGrp="1" noChangeAspect="1"/>
          </p:cNvSpPr>
          <p:nvPr>
            <p:ph type="pic" sz="quarter" idx="13"/>
          </p:nvPr>
        </p:nvSpPr>
        <p:spPr>
          <a:xfrm>
            <a:off x="576000" y="768000"/>
            <a:ext cx="828000" cy="1104000"/>
          </a:xfrm>
        </p:spPr>
        <p:txBody>
          <a:bodyPr/>
          <a:lstStyle>
            <a:lvl1pPr marL="0" indent="0">
              <a:buNone/>
              <a:defRPr/>
            </a:lvl1pPr>
          </a:lstStyle>
          <a:p>
            <a:r>
              <a:rPr lang="en-US"/>
              <a:t>Click icon to add picture</a:t>
            </a:r>
            <a:endParaRPr lang="en-GB" dirty="0"/>
          </a:p>
        </p:txBody>
      </p:sp>
      <p:sp>
        <p:nvSpPr>
          <p:cNvPr id="13" name="Cover Additional Title"/>
          <p:cNvSpPr>
            <a:spLocks noGrp="1"/>
          </p:cNvSpPr>
          <p:nvPr>
            <p:ph type="body" sz="quarter" idx="11"/>
          </p:nvPr>
        </p:nvSpPr>
        <p:spPr>
          <a:xfrm>
            <a:off x="575999" y="5443634"/>
            <a:ext cx="5040000" cy="914833"/>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575999" y="4861973"/>
            <a:ext cx="5040000" cy="573617"/>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576000" y="4265736"/>
            <a:ext cx="6389950" cy="5952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1064286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ready for Picture">
    <p:spTree>
      <p:nvGrpSpPr>
        <p:cNvPr id="1" name=""/>
        <p:cNvGrpSpPr/>
        <p:nvPr/>
      </p:nvGrpSpPr>
      <p:grpSpPr>
        <a:xfrm>
          <a:off x="0" y="0"/>
          <a:ext cx="0" cy="0"/>
          <a:chOff x="0" y="0"/>
          <a:chExt cx="0" cy="0"/>
        </a:xfrm>
      </p:grpSpPr>
      <p:sp>
        <p:nvSpPr>
          <p:cNvPr id="13" name="Cobranding Logo"/>
          <p:cNvSpPr>
            <a:spLocks noGrp="1"/>
          </p:cNvSpPr>
          <p:nvPr>
            <p:ph type="pic" sz="quarter" idx="12" hasCustomPrompt="1"/>
          </p:nvPr>
        </p:nvSpPr>
        <p:spPr>
          <a:xfrm>
            <a:off x="577851" y="2381251"/>
            <a:ext cx="2466975" cy="1621367"/>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768000"/>
            <a:ext cx="828000" cy="1104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5443634"/>
            <a:ext cx="5040000" cy="914833"/>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4861973"/>
            <a:ext cx="5040000" cy="573617"/>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4265736"/>
            <a:ext cx="6389950" cy="5952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1883166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ready for Picture">
    <p:spTree>
      <p:nvGrpSpPr>
        <p:cNvPr id="1" name=""/>
        <p:cNvGrpSpPr/>
        <p:nvPr/>
      </p:nvGrpSpPr>
      <p:grpSpPr>
        <a:xfrm>
          <a:off x="0" y="0"/>
          <a:ext cx="0" cy="0"/>
          <a:chOff x="0" y="0"/>
          <a:chExt cx="0" cy="0"/>
        </a:xfrm>
      </p:grpSpPr>
      <p:sp>
        <p:nvSpPr>
          <p:cNvPr id="13" name="Cobranding Logo"/>
          <p:cNvSpPr>
            <a:spLocks noGrp="1"/>
          </p:cNvSpPr>
          <p:nvPr>
            <p:ph type="pic" sz="quarter" idx="12" hasCustomPrompt="1"/>
          </p:nvPr>
        </p:nvSpPr>
        <p:spPr>
          <a:xfrm>
            <a:off x="577851" y="2381251"/>
            <a:ext cx="2466975" cy="1621367"/>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768000"/>
            <a:ext cx="828000" cy="1104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5443634"/>
            <a:ext cx="5040000" cy="914833"/>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4861973"/>
            <a:ext cx="5040000" cy="573617"/>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4265736"/>
            <a:ext cx="6389950" cy="5952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4249604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ready for Picture">
    <p:spTree>
      <p:nvGrpSpPr>
        <p:cNvPr id="1" name=""/>
        <p:cNvGrpSpPr/>
        <p:nvPr/>
      </p:nvGrpSpPr>
      <p:grpSpPr>
        <a:xfrm>
          <a:off x="0" y="0"/>
          <a:ext cx="0" cy="0"/>
          <a:chOff x="0" y="0"/>
          <a:chExt cx="0" cy="0"/>
        </a:xfrm>
      </p:grpSpPr>
      <p:sp>
        <p:nvSpPr>
          <p:cNvPr id="13" name="Cobranding Logo"/>
          <p:cNvSpPr>
            <a:spLocks noGrp="1"/>
          </p:cNvSpPr>
          <p:nvPr>
            <p:ph type="pic" sz="quarter" idx="12" hasCustomPrompt="1"/>
          </p:nvPr>
        </p:nvSpPr>
        <p:spPr>
          <a:xfrm>
            <a:off x="577851" y="2381251"/>
            <a:ext cx="2466975" cy="1621367"/>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576000" y="768000"/>
            <a:ext cx="828000" cy="1104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575999" y="5443634"/>
            <a:ext cx="5040000" cy="914833"/>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4861973"/>
            <a:ext cx="5040000" cy="573617"/>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4265736"/>
            <a:ext cx="6389950" cy="595200"/>
          </a:xfrm>
        </p:spPr>
        <p:txBody>
          <a:bodyPr anchor="b" anchorCtr="0">
            <a:noAutofit/>
          </a:bodyPr>
          <a:lstStyle>
            <a:lvl1pPr>
              <a:defRPr sz="3200"/>
            </a:lvl1pPr>
          </a:lstStyle>
          <a:p>
            <a:r>
              <a:rPr lang="en-US"/>
              <a:t>Click to edit Master title style</a:t>
            </a:r>
            <a:endParaRPr lang="en-GB" dirty="0"/>
          </a:p>
        </p:txBody>
      </p:sp>
    </p:spTree>
    <p:extLst>
      <p:ext uri="{BB962C8B-B14F-4D97-AF65-F5344CB8AC3E}">
        <p14:creationId xmlns:p14="http://schemas.microsoft.com/office/powerpoint/2010/main" val="277287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1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0"/>
            <a:ext cx="8568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Title"/>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820579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10"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3214578"/>
            <a:ext cx="2377754" cy="249984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Quote Source"/>
          <p:cNvSpPr>
            <a:spLocks noGrp="1"/>
          </p:cNvSpPr>
          <p:nvPr>
            <p:ph type="body" sz="quarter" idx="14"/>
          </p:nvPr>
        </p:nvSpPr>
        <p:spPr>
          <a:xfrm>
            <a:off x="6896159" y="5738992"/>
            <a:ext cx="1959842" cy="7196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1" y="1200000"/>
            <a:ext cx="5498547" cy="5336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a:t>Click to edit Master title style</a:t>
            </a:r>
            <a:endParaRPr lang="en-GB"/>
          </a:p>
        </p:txBody>
      </p:sp>
    </p:spTree>
    <p:extLst>
      <p:ext uri="{BB962C8B-B14F-4D97-AF65-F5344CB8AC3E}">
        <p14:creationId xmlns:p14="http://schemas.microsoft.com/office/powerpoint/2010/main" val="194461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A3EB9-8820-4D2F-B16A-240B053D721E}"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3842936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10"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5738992"/>
            <a:ext cx="1959842" cy="7196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Quote Text"/>
          <p:cNvSpPr>
            <a:spLocks noGrp="1"/>
          </p:cNvSpPr>
          <p:nvPr>
            <p:ph type="body" sz="quarter" idx="13"/>
          </p:nvPr>
        </p:nvSpPr>
        <p:spPr>
          <a:xfrm>
            <a:off x="6478247" y="3214578"/>
            <a:ext cx="2377754" cy="249984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1" y="1200000"/>
            <a:ext cx="5498547" cy="5336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6491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9"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795201"/>
            <a:ext cx="8568000" cy="4641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Subtitle"/>
          <p:cNvSpPr>
            <a:spLocks noGrp="1"/>
          </p:cNvSpPr>
          <p:nvPr>
            <p:ph type="body" sz="quarter" idx="13"/>
          </p:nvPr>
        </p:nvSpPr>
        <p:spPr>
          <a:xfrm>
            <a:off x="287339"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5682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1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784349"/>
            <a:ext cx="4068000" cy="48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9" name="Column Title Left"/>
          <p:cNvSpPr>
            <a:spLocks noGrp="1"/>
          </p:cNvSpPr>
          <p:nvPr>
            <p:ph type="body" sz="quarter" idx="15"/>
          </p:nvPr>
        </p:nvSpPr>
        <p:spPr>
          <a:xfrm>
            <a:off x="288000" y="1784349"/>
            <a:ext cx="4068000" cy="48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
        <p:nvSpPr>
          <p:cNvPr id="14" name="Content Left"/>
          <p:cNvSpPr>
            <a:spLocks noGrp="1"/>
          </p:cNvSpPr>
          <p:nvPr>
            <p:ph sz="quarter" idx="12"/>
          </p:nvPr>
        </p:nvSpPr>
        <p:spPr>
          <a:xfrm>
            <a:off x="288000" y="2275200"/>
            <a:ext cx="40680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Left"/>
          <p:cNvSpPr>
            <a:spLocks noGrp="1"/>
          </p:cNvSpPr>
          <p:nvPr>
            <p:ph sz="quarter" idx="18"/>
          </p:nvPr>
        </p:nvSpPr>
        <p:spPr>
          <a:xfrm>
            <a:off x="4788000" y="2275200"/>
            <a:ext cx="40680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2189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10"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784350"/>
            <a:ext cx="2592000" cy="465189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Middle"/>
          <p:cNvSpPr>
            <a:spLocks noGrp="1"/>
          </p:cNvSpPr>
          <p:nvPr>
            <p:ph sz="quarter" idx="16"/>
          </p:nvPr>
        </p:nvSpPr>
        <p:spPr>
          <a:xfrm>
            <a:off x="3276000" y="1784349"/>
            <a:ext cx="2592000" cy="4623539"/>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Left"/>
          <p:cNvSpPr>
            <a:spLocks noGrp="1"/>
          </p:cNvSpPr>
          <p:nvPr>
            <p:ph sz="quarter" idx="12"/>
          </p:nvPr>
        </p:nvSpPr>
        <p:spPr>
          <a:xfrm>
            <a:off x="288000" y="1784349"/>
            <a:ext cx="2592000" cy="4623539"/>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Subtitle"/>
          <p:cNvSpPr>
            <a:spLocks noGrp="1"/>
          </p:cNvSpPr>
          <p:nvPr>
            <p:ph type="body" sz="quarter" idx="13"/>
          </p:nvPr>
        </p:nvSpPr>
        <p:spPr>
          <a:xfrm>
            <a:off x="287339"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39804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11"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2274627"/>
            <a:ext cx="2628000" cy="4175792"/>
          </a:xfrm>
        </p:spPr>
        <p:txBody>
          <a:bodyPr>
            <a:no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lumn Title Right"/>
          <p:cNvSpPr>
            <a:spLocks noGrp="1"/>
          </p:cNvSpPr>
          <p:nvPr>
            <p:ph type="body" sz="quarter" idx="19"/>
          </p:nvPr>
        </p:nvSpPr>
        <p:spPr>
          <a:xfrm>
            <a:off x="6192663" y="1784349"/>
            <a:ext cx="2628000" cy="48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12" name="Content Middle"/>
          <p:cNvSpPr>
            <a:spLocks noGrp="1"/>
          </p:cNvSpPr>
          <p:nvPr>
            <p:ph sz="quarter" idx="16"/>
          </p:nvPr>
        </p:nvSpPr>
        <p:spPr>
          <a:xfrm>
            <a:off x="3240332" y="2274628"/>
            <a:ext cx="2628000" cy="4189969"/>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lumn Title Middle"/>
          <p:cNvSpPr>
            <a:spLocks noGrp="1"/>
          </p:cNvSpPr>
          <p:nvPr>
            <p:ph type="body" sz="quarter" idx="17"/>
          </p:nvPr>
        </p:nvSpPr>
        <p:spPr>
          <a:xfrm>
            <a:off x="3237157" y="1784349"/>
            <a:ext cx="2628000" cy="48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6" name="Content Left"/>
          <p:cNvSpPr>
            <a:spLocks noGrp="1"/>
          </p:cNvSpPr>
          <p:nvPr>
            <p:ph sz="quarter" idx="12"/>
          </p:nvPr>
        </p:nvSpPr>
        <p:spPr>
          <a:xfrm>
            <a:off x="288000" y="2274628"/>
            <a:ext cx="2628000" cy="4189969"/>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lumn Title Left"/>
          <p:cNvSpPr>
            <a:spLocks noGrp="1"/>
          </p:cNvSpPr>
          <p:nvPr>
            <p:ph type="body" sz="quarter" idx="15"/>
          </p:nvPr>
        </p:nvSpPr>
        <p:spPr>
          <a:xfrm>
            <a:off x="284825" y="1784349"/>
            <a:ext cx="2628000" cy="48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44043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30"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2" y="5034179"/>
            <a:ext cx="2007677" cy="1535373"/>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ombstone Title 8"/>
          <p:cNvSpPr>
            <a:spLocks noGrp="1"/>
          </p:cNvSpPr>
          <p:nvPr>
            <p:ph type="body" sz="quarter" idx="53"/>
          </p:nvPr>
        </p:nvSpPr>
        <p:spPr>
          <a:xfrm>
            <a:off x="6845812" y="4778851"/>
            <a:ext cx="2007677" cy="241300"/>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9" name="Tombstone Picture 8"/>
          <p:cNvSpPr>
            <a:spLocks noGrp="1"/>
          </p:cNvSpPr>
          <p:nvPr>
            <p:ph type="pic" sz="quarter" idx="56"/>
          </p:nvPr>
        </p:nvSpPr>
        <p:spPr>
          <a:xfrm>
            <a:off x="6845812" y="4181951"/>
            <a:ext cx="390525" cy="520700"/>
          </a:xfrm>
        </p:spPr>
        <p:txBody>
          <a:bodyPr>
            <a:normAutofit/>
          </a:bodyPr>
          <a:lstStyle>
            <a:lvl1pPr>
              <a:defRPr sz="1000"/>
            </a:lvl1pPr>
          </a:lstStyle>
          <a:p>
            <a:r>
              <a:rPr lang="en-US"/>
              <a:t>Click icon to add picture</a:t>
            </a:r>
            <a:endParaRPr lang="en-GB" dirty="0"/>
          </a:p>
        </p:txBody>
      </p:sp>
      <p:sp>
        <p:nvSpPr>
          <p:cNvPr id="71" name="Tombstone Content 7"/>
          <p:cNvSpPr>
            <a:spLocks noGrp="1"/>
          </p:cNvSpPr>
          <p:nvPr>
            <p:ph sz="quarter" idx="50"/>
          </p:nvPr>
        </p:nvSpPr>
        <p:spPr>
          <a:xfrm>
            <a:off x="4660125" y="5034179"/>
            <a:ext cx="2007677" cy="1535373"/>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ombstone Title 7"/>
          <p:cNvSpPr>
            <a:spLocks noGrp="1"/>
          </p:cNvSpPr>
          <p:nvPr>
            <p:ph type="body" sz="quarter" idx="51"/>
          </p:nvPr>
        </p:nvSpPr>
        <p:spPr>
          <a:xfrm>
            <a:off x="4660125" y="4778851"/>
            <a:ext cx="2007677" cy="241300"/>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8" name="Tombstone Picture 7"/>
          <p:cNvSpPr>
            <a:spLocks noGrp="1"/>
          </p:cNvSpPr>
          <p:nvPr>
            <p:ph type="pic" sz="quarter" idx="55"/>
          </p:nvPr>
        </p:nvSpPr>
        <p:spPr>
          <a:xfrm>
            <a:off x="4659875" y="4181951"/>
            <a:ext cx="390525" cy="520700"/>
          </a:xfrm>
        </p:spPr>
        <p:txBody>
          <a:bodyPr>
            <a:normAutofit/>
          </a:bodyPr>
          <a:lstStyle>
            <a:lvl1pPr>
              <a:defRPr sz="1000"/>
            </a:lvl1pPr>
          </a:lstStyle>
          <a:p>
            <a:r>
              <a:rPr lang="en-US"/>
              <a:t>Click icon to add picture</a:t>
            </a:r>
            <a:endParaRPr lang="en-GB" dirty="0"/>
          </a:p>
        </p:txBody>
      </p:sp>
      <p:sp>
        <p:nvSpPr>
          <p:cNvPr id="68" name="Tombstone Content 6"/>
          <p:cNvSpPr>
            <a:spLocks noGrp="1"/>
          </p:cNvSpPr>
          <p:nvPr>
            <p:ph sz="quarter" idx="48"/>
          </p:nvPr>
        </p:nvSpPr>
        <p:spPr>
          <a:xfrm>
            <a:off x="2474438" y="5034179"/>
            <a:ext cx="2007677" cy="1535373"/>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9" name="Tombstone Title 6"/>
          <p:cNvSpPr>
            <a:spLocks noGrp="1"/>
          </p:cNvSpPr>
          <p:nvPr>
            <p:ph type="body" sz="quarter" idx="49"/>
          </p:nvPr>
        </p:nvSpPr>
        <p:spPr>
          <a:xfrm>
            <a:off x="2474438" y="4778851"/>
            <a:ext cx="2007677" cy="241300"/>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7" name="Tombstone Picture 6"/>
          <p:cNvSpPr>
            <a:spLocks noGrp="1"/>
          </p:cNvSpPr>
          <p:nvPr>
            <p:ph type="pic" sz="quarter" idx="54"/>
          </p:nvPr>
        </p:nvSpPr>
        <p:spPr>
          <a:xfrm>
            <a:off x="2473938" y="4181951"/>
            <a:ext cx="390525" cy="520700"/>
          </a:xfrm>
        </p:spPr>
        <p:txBody>
          <a:bodyPr>
            <a:normAutofit/>
          </a:bodyPr>
          <a:lstStyle>
            <a:lvl1pPr>
              <a:defRPr sz="1000"/>
            </a:lvl1pPr>
          </a:lstStyle>
          <a:p>
            <a:r>
              <a:rPr lang="en-US"/>
              <a:t>Click icon to add picture</a:t>
            </a:r>
            <a:endParaRPr lang="en-GB" dirty="0"/>
          </a:p>
        </p:txBody>
      </p:sp>
      <p:sp>
        <p:nvSpPr>
          <p:cNvPr id="64" name="Tombstone Content 5"/>
          <p:cNvSpPr>
            <a:spLocks noGrp="1"/>
          </p:cNvSpPr>
          <p:nvPr>
            <p:ph sz="quarter" idx="45"/>
          </p:nvPr>
        </p:nvSpPr>
        <p:spPr>
          <a:xfrm>
            <a:off x="284164" y="5034179"/>
            <a:ext cx="2007677" cy="1535373"/>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ombstone Title 5"/>
          <p:cNvSpPr>
            <a:spLocks noGrp="1"/>
          </p:cNvSpPr>
          <p:nvPr>
            <p:ph type="body" sz="quarter" idx="46"/>
          </p:nvPr>
        </p:nvSpPr>
        <p:spPr>
          <a:xfrm>
            <a:off x="284164" y="4778851"/>
            <a:ext cx="2007677" cy="241300"/>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6" name="Tombstone Picture 5"/>
          <p:cNvSpPr>
            <a:spLocks noGrp="1"/>
          </p:cNvSpPr>
          <p:nvPr>
            <p:ph type="pic" sz="quarter" idx="47"/>
          </p:nvPr>
        </p:nvSpPr>
        <p:spPr>
          <a:xfrm>
            <a:off x="288001" y="4181951"/>
            <a:ext cx="390525" cy="520700"/>
          </a:xfrm>
        </p:spPr>
        <p:txBody>
          <a:bodyPr>
            <a:normAutofit/>
          </a:bodyPr>
          <a:lstStyle>
            <a:lvl1pPr>
              <a:defRPr sz="1000"/>
            </a:lvl1pPr>
          </a:lstStyle>
          <a:p>
            <a:r>
              <a:rPr lang="en-US"/>
              <a:t>Click icon to add picture</a:t>
            </a:r>
            <a:endParaRPr lang="en-GB" dirty="0"/>
          </a:p>
        </p:txBody>
      </p:sp>
      <p:sp>
        <p:nvSpPr>
          <p:cNvPr id="54" name="Tombstone Content 4"/>
          <p:cNvSpPr>
            <a:spLocks noGrp="1"/>
          </p:cNvSpPr>
          <p:nvPr>
            <p:ph sz="quarter" idx="38"/>
          </p:nvPr>
        </p:nvSpPr>
        <p:spPr>
          <a:xfrm>
            <a:off x="6845812" y="2515928"/>
            <a:ext cx="2007677" cy="1535373"/>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ombstone Ttle 4"/>
          <p:cNvSpPr>
            <a:spLocks noGrp="1"/>
          </p:cNvSpPr>
          <p:nvPr>
            <p:ph type="body" sz="quarter" idx="39"/>
          </p:nvPr>
        </p:nvSpPr>
        <p:spPr>
          <a:xfrm>
            <a:off x="6845812" y="2260601"/>
            <a:ext cx="2007677" cy="241300"/>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3" name="Tombstone Picture 4"/>
          <p:cNvSpPr>
            <a:spLocks noGrp="1"/>
          </p:cNvSpPr>
          <p:nvPr>
            <p:ph type="pic" sz="quarter" idx="44"/>
          </p:nvPr>
        </p:nvSpPr>
        <p:spPr>
          <a:xfrm>
            <a:off x="6845812" y="1663701"/>
            <a:ext cx="390525" cy="520700"/>
          </a:xfrm>
        </p:spPr>
        <p:txBody>
          <a:bodyPr>
            <a:normAutofit/>
          </a:bodyPr>
          <a:lstStyle>
            <a:lvl1pPr>
              <a:defRPr sz="1000"/>
            </a:lvl1pPr>
          </a:lstStyle>
          <a:p>
            <a:r>
              <a:rPr lang="en-US"/>
              <a:t>Click icon to add picture</a:t>
            </a:r>
            <a:endParaRPr lang="en-GB" dirty="0"/>
          </a:p>
        </p:txBody>
      </p:sp>
      <p:sp>
        <p:nvSpPr>
          <p:cNvPr id="48" name="Tombstone Content 3"/>
          <p:cNvSpPr>
            <a:spLocks noGrp="1"/>
          </p:cNvSpPr>
          <p:nvPr>
            <p:ph sz="quarter" idx="34"/>
          </p:nvPr>
        </p:nvSpPr>
        <p:spPr>
          <a:xfrm>
            <a:off x="4660125" y="2515928"/>
            <a:ext cx="2007677" cy="1535373"/>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ombstone Title 3"/>
          <p:cNvSpPr>
            <a:spLocks noGrp="1"/>
          </p:cNvSpPr>
          <p:nvPr>
            <p:ph type="body" sz="quarter" idx="35"/>
          </p:nvPr>
        </p:nvSpPr>
        <p:spPr>
          <a:xfrm>
            <a:off x="4660125" y="2260601"/>
            <a:ext cx="2007677" cy="241300"/>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2" name="Tombstone Picture 3"/>
          <p:cNvSpPr>
            <a:spLocks noGrp="1"/>
          </p:cNvSpPr>
          <p:nvPr>
            <p:ph type="pic" sz="quarter" idx="43"/>
          </p:nvPr>
        </p:nvSpPr>
        <p:spPr>
          <a:xfrm>
            <a:off x="4659875" y="1663701"/>
            <a:ext cx="390525" cy="520700"/>
          </a:xfrm>
        </p:spPr>
        <p:txBody>
          <a:bodyPr>
            <a:normAutofit/>
          </a:bodyPr>
          <a:lstStyle>
            <a:lvl1pPr>
              <a:defRPr sz="1000"/>
            </a:lvl1pPr>
          </a:lstStyle>
          <a:p>
            <a:r>
              <a:rPr lang="en-US"/>
              <a:t>Click icon to add picture</a:t>
            </a:r>
            <a:endParaRPr lang="en-GB" dirty="0"/>
          </a:p>
        </p:txBody>
      </p:sp>
      <p:sp>
        <p:nvSpPr>
          <p:cNvPr id="42" name="Tombstone Content 2"/>
          <p:cNvSpPr>
            <a:spLocks noGrp="1"/>
          </p:cNvSpPr>
          <p:nvPr>
            <p:ph sz="quarter" idx="30"/>
          </p:nvPr>
        </p:nvSpPr>
        <p:spPr>
          <a:xfrm>
            <a:off x="2474438" y="2515928"/>
            <a:ext cx="2007677" cy="1535373"/>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ombstone Title 2"/>
          <p:cNvSpPr>
            <a:spLocks noGrp="1"/>
          </p:cNvSpPr>
          <p:nvPr>
            <p:ph type="body" sz="quarter" idx="31"/>
          </p:nvPr>
        </p:nvSpPr>
        <p:spPr>
          <a:xfrm>
            <a:off x="2474438" y="2260601"/>
            <a:ext cx="2007677" cy="241300"/>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0" name="Tombstone Picture 2"/>
          <p:cNvSpPr>
            <a:spLocks noGrp="1"/>
          </p:cNvSpPr>
          <p:nvPr>
            <p:ph type="pic" sz="quarter" idx="42"/>
          </p:nvPr>
        </p:nvSpPr>
        <p:spPr>
          <a:xfrm>
            <a:off x="2473938" y="1663701"/>
            <a:ext cx="390525" cy="520700"/>
          </a:xfrm>
        </p:spPr>
        <p:txBody>
          <a:bodyPr>
            <a:normAutofit/>
          </a:bodyPr>
          <a:lstStyle>
            <a:lvl1pPr>
              <a:defRPr sz="1000"/>
            </a:lvl1pPr>
          </a:lstStyle>
          <a:p>
            <a:r>
              <a:rPr lang="en-US"/>
              <a:t>Click icon to add picture</a:t>
            </a:r>
            <a:endParaRPr lang="en-GB" dirty="0"/>
          </a:p>
        </p:txBody>
      </p:sp>
      <p:sp>
        <p:nvSpPr>
          <p:cNvPr id="14" name="Tombstone Content 1"/>
          <p:cNvSpPr>
            <a:spLocks noGrp="1"/>
          </p:cNvSpPr>
          <p:nvPr>
            <p:ph sz="quarter" idx="18"/>
          </p:nvPr>
        </p:nvSpPr>
        <p:spPr>
          <a:xfrm>
            <a:off x="284164" y="2515928"/>
            <a:ext cx="2007677" cy="1535373"/>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ombstone Title 1"/>
          <p:cNvSpPr>
            <a:spLocks noGrp="1"/>
          </p:cNvSpPr>
          <p:nvPr>
            <p:ph type="body" sz="quarter" idx="19"/>
          </p:nvPr>
        </p:nvSpPr>
        <p:spPr>
          <a:xfrm>
            <a:off x="284164" y="2260601"/>
            <a:ext cx="2007677" cy="241300"/>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 name="Tombstone Picture 1"/>
          <p:cNvSpPr>
            <a:spLocks noGrp="1"/>
          </p:cNvSpPr>
          <p:nvPr>
            <p:ph type="pic" sz="quarter" idx="26"/>
          </p:nvPr>
        </p:nvSpPr>
        <p:spPr>
          <a:xfrm>
            <a:off x="288001" y="1663701"/>
            <a:ext cx="390525" cy="520700"/>
          </a:xfrm>
        </p:spPr>
        <p:txBody>
          <a:bodyPr>
            <a:normAutofit/>
          </a:bodyPr>
          <a:lstStyle>
            <a:lvl1pPr>
              <a:defRPr sz="1000"/>
            </a:lvl1pPr>
          </a:lstStyle>
          <a:p>
            <a:r>
              <a:rPr lang="en-US"/>
              <a:t>Click icon to add picture</a:t>
            </a:r>
            <a:endParaRPr lang="en-GB" dirty="0"/>
          </a:p>
        </p:txBody>
      </p:sp>
      <p:sp>
        <p:nvSpPr>
          <p:cNvPr id="5" name="Slide Subtitle"/>
          <p:cNvSpPr>
            <a:spLocks noGrp="1"/>
          </p:cNvSpPr>
          <p:nvPr>
            <p:ph type="body" sz="quarter" idx="13"/>
          </p:nvPr>
        </p:nvSpPr>
        <p:spPr>
          <a:xfrm>
            <a:off x="284164"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88943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2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51"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4988834"/>
            <a:ext cx="2052000" cy="1535373"/>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3" name="Tombstone Picture 8"/>
          <p:cNvSpPr>
            <a:spLocks noGrp="1"/>
          </p:cNvSpPr>
          <p:nvPr>
            <p:ph type="pic" sz="quarter" idx="112"/>
          </p:nvPr>
        </p:nvSpPr>
        <p:spPr>
          <a:xfrm>
            <a:off x="6825300" y="4212587"/>
            <a:ext cx="2052000" cy="653084"/>
          </a:xfrm>
        </p:spPr>
        <p:txBody>
          <a:bodyPr/>
          <a:lstStyle>
            <a:lvl1pPr marL="0" indent="0">
              <a:buNone/>
              <a:defRPr/>
            </a:lvl1pPr>
          </a:lstStyle>
          <a:p>
            <a:r>
              <a:rPr lang="en-US"/>
              <a:t>Click icon to add picture</a:t>
            </a:r>
            <a:endParaRPr lang="en-GB" dirty="0"/>
          </a:p>
        </p:txBody>
      </p:sp>
      <p:sp>
        <p:nvSpPr>
          <p:cNvPr id="76" name="Tombstone Content 7"/>
          <p:cNvSpPr>
            <a:spLocks noGrp="1"/>
          </p:cNvSpPr>
          <p:nvPr>
            <p:ph sz="quarter" idx="121"/>
          </p:nvPr>
        </p:nvSpPr>
        <p:spPr>
          <a:xfrm>
            <a:off x="4638611" y="4988834"/>
            <a:ext cx="2052000" cy="1535373"/>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Tombstone Picture 7"/>
          <p:cNvSpPr>
            <a:spLocks noGrp="1"/>
          </p:cNvSpPr>
          <p:nvPr>
            <p:ph type="pic" sz="quarter" idx="111"/>
          </p:nvPr>
        </p:nvSpPr>
        <p:spPr>
          <a:xfrm>
            <a:off x="4637943" y="4212587"/>
            <a:ext cx="2052000" cy="653084"/>
          </a:xfrm>
        </p:spPr>
        <p:txBody>
          <a:bodyPr/>
          <a:lstStyle>
            <a:lvl1pPr marL="0" indent="0">
              <a:buNone/>
              <a:defRPr/>
            </a:lvl1pPr>
          </a:lstStyle>
          <a:p>
            <a:r>
              <a:rPr lang="en-US"/>
              <a:t>Click icon to add picture</a:t>
            </a:r>
            <a:endParaRPr lang="en-GB" dirty="0"/>
          </a:p>
        </p:txBody>
      </p:sp>
      <p:sp>
        <p:nvSpPr>
          <p:cNvPr id="74" name="Tombstone Content 6"/>
          <p:cNvSpPr>
            <a:spLocks noGrp="1"/>
          </p:cNvSpPr>
          <p:nvPr>
            <p:ph sz="quarter" idx="119"/>
          </p:nvPr>
        </p:nvSpPr>
        <p:spPr>
          <a:xfrm>
            <a:off x="2451923" y="4988834"/>
            <a:ext cx="2052000" cy="1535373"/>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ombstone Picture 6"/>
          <p:cNvSpPr>
            <a:spLocks noGrp="1"/>
          </p:cNvSpPr>
          <p:nvPr>
            <p:ph type="pic" sz="quarter" idx="110"/>
          </p:nvPr>
        </p:nvSpPr>
        <p:spPr>
          <a:xfrm>
            <a:off x="2452592" y="4212587"/>
            <a:ext cx="2052000" cy="653084"/>
          </a:xfrm>
        </p:spPr>
        <p:txBody>
          <a:bodyPr/>
          <a:lstStyle>
            <a:lvl1pPr marL="0" indent="0">
              <a:buNone/>
              <a:defRPr/>
            </a:lvl1pPr>
          </a:lstStyle>
          <a:p>
            <a:r>
              <a:rPr lang="en-US"/>
              <a:t>Click icon to add picture</a:t>
            </a:r>
            <a:endParaRPr lang="en-GB" dirty="0"/>
          </a:p>
        </p:txBody>
      </p:sp>
      <p:sp>
        <p:nvSpPr>
          <p:cNvPr id="72" name="Tombstone Content 5"/>
          <p:cNvSpPr>
            <a:spLocks noGrp="1"/>
          </p:cNvSpPr>
          <p:nvPr>
            <p:ph sz="quarter" idx="117"/>
          </p:nvPr>
        </p:nvSpPr>
        <p:spPr>
          <a:xfrm>
            <a:off x="265235" y="4988834"/>
            <a:ext cx="2052000" cy="1535373"/>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0" name="Tombstone Picture 5"/>
          <p:cNvSpPr>
            <a:spLocks noGrp="1"/>
          </p:cNvSpPr>
          <p:nvPr>
            <p:ph type="pic" sz="quarter" idx="109"/>
          </p:nvPr>
        </p:nvSpPr>
        <p:spPr>
          <a:xfrm>
            <a:off x="265235" y="4212587"/>
            <a:ext cx="2052000" cy="653084"/>
          </a:xfrm>
        </p:spPr>
        <p:txBody>
          <a:bodyPr/>
          <a:lstStyle>
            <a:lvl1pPr marL="0" indent="0">
              <a:buNone/>
              <a:defRPr/>
            </a:lvl1pPr>
          </a:lstStyle>
          <a:p>
            <a:r>
              <a:rPr lang="en-US"/>
              <a:t>Click icon to add picture</a:t>
            </a:r>
            <a:endParaRPr lang="en-GB" dirty="0"/>
          </a:p>
        </p:txBody>
      </p:sp>
      <p:sp>
        <p:nvSpPr>
          <p:cNvPr id="80" name="Tombstone Content 4"/>
          <p:cNvSpPr>
            <a:spLocks noGrp="1"/>
          </p:cNvSpPr>
          <p:nvPr>
            <p:ph sz="quarter" idx="122"/>
          </p:nvPr>
        </p:nvSpPr>
        <p:spPr>
          <a:xfrm>
            <a:off x="6825300" y="2515928"/>
            <a:ext cx="2052000" cy="1535373"/>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ombstone Picture 4"/>
          <p:cNvSpPr>
            <a:spLocks noGrp="1"/>
          </p:cNvSpPr>
          <p:nvPr>
            <p:ph type="pic" sz="quarter" idx="78"/>
          </p:nvPr>
        </p:nvSpPr>
        <p:spPr>
          <a:xfrm>
            <a:off x="6825300" y="1746251"/>
            <a:ext cx="2052000" cy="653084"/>
          </a:xfrm>
        </p:spPr>
        <p:txBody>
          <a:bodyPr/>
          <a:lstStyle>
            <a:lvl1pPr marL="0" indent="0">
              <a:buNone/>
              <a:defRPr/>
            </a:lvl1pPr>
          </a:lstStyle>
          <a:p>
            <a:r>
              <a:rPr lang="en-US"/>
              <a:t>Click icon to add picture</a:t>
            </a:r>
            <a:endParaRPr lang="en-GB" dirty="0"/>
          </a:p>
        </p:txBody>
      </p:sp>
      <p:sp>
        <p:nvSpPr>
          <p:cNvPr id="75" name="Tombstone Content 3"/>
          <p:cNvSpPr>
            <a:spLocks noGrp="1"/>
          </p:cNvSpPr>
          <p:nvPr>
            <p:ph sz="quarter" idx="120"/>
          </p:nvPr>
        </p:nvSpPr>
        <p:spPr>
          <a:xfrm>
            <a:off x="4638611" y="2515928"/>
            <a:ext cx="2052000" cy="1535373"/>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1" name="Tombstone Picture 3"/>
          <p:cNvSpPr>
            <a:spLocks noGrp="1"/>
          </p:cNvSpPr>
          <p:nvPr>
            <p:ph type="pic" sz="quarter" idx="76"/>
          </p:nvPr>
        </p:nvSpPr>
        <p:spPr>
          <a:xfrm>
            <a:off x="4637943" y="1746251"/>
            <a:ext cx="2052000" cy="653084"/>
          </a:xfrm>
        </p:spPr>
        <p:txBody>
          <a:bodyPr/>
          <a:lstStyle>
            <a:lvl1pPr marL="0" indent="0">
              <a:buNone/>
              <a:defRPr/>
            </a:lvl1pPr>
          </a:lstStyle>
          <a:p>
            <a:r>
              <a:rPr lang="en-US"/>
              <a:t>Click icon to add picture</a:t>
            </a:r>
            <a:endParaRPr lang="en-GB" dirty="0"/>
          </a:p>
        </p:txBody>
      </p:sp>
      <p:sp>
        <p:nvSpPr>
          <p:cNvPr id="73" name="Tombstone Content 2"/>
          <p:cNvSpPr>
            <a:spLocks noGrp="1"/>
          </p:cNvSpPr>
          <p:nvPr>
            <p:ph sz="quarter" idx="118"/>
          </p:nvPr>
        </p:nvSpPr>
        <p:spPr>
          <a:xfrm>
            <a:off x="2451923" y="2515928"/>
            <a:ext cx="2052000" cy="1535373"/>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ombstone Picture 2"/>
          <p:cNvSpPr>
            <a:spLocks noGrp="1"/>
          </p:cNvSpPr>
          <p:nvPr>
            <p:ph type="pic" sz="quarter" idx="71"/>
          </p:nvPr>
        </p:nvSpPr>
        <p:spPr>
          <a:xfrm>
            <a:off x="2452592" y="1746251"/>
            <a:ext cx="2052000" cy="653084"/>
          </a:xfrm>
        </p:spPr>
        <p:txBody>
          <a:bodyPr/>
          <a:lstStyle>
            <a:lvl1pPr marL="0" indent="0">
              <a:buNone/>
              <a:defRPr/>
            </a:lvl1pPr>
          </a:lstStyle>
          <a:p>
            <a:r>
              <a:rPr lang="en-US"/>
              <a:t>Click icon to add picture</a:t>
            </a:r>
            <a:endParaRPr lang="en-GB" dirty="0"/>
          </a:p>
        </p:txBody>
      </p:sp>
      <p:sp>
        <p:nvSpPr>
          <p:cNvPr id="53" name="Tombstone Content 1"/>
          <p:cNvSpPr>
            <a:spLocks noGrp="1"/>
          </p:cNvSpPr>
          <p:nvPr>
            <p:ph sz="quarter" idx="18"/>
          </p:nvPr>
        </p:nvSpPr>
        <p:spPr>
          <a:xfrm>
            <a:off x="265235" y="2515928"/>
            <a:ext cx="2052000" cy="1535373"/>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7" name="Tombstone Picture 1"/>
          <p:cNvSpPr>
            <a:spLocks noGrp="1"/>
          </p:cNvSpPr>
          <p:nvPr>
            <p:ph type="pic" sz="quarter" idx="70"/>
          </p:nvPr>
        </p:nvSpPr>
        <p:spPr>
          <a:xfrm>
            <a:off x="265235" y="1746251"/>
            <a:ext cx="2052000" cy="653084"/>
          </a:xfrm>
        </p:spPr>
        <p:txBody>
          <a:bodyPr/>
          <a:lstStyle>
            <a:lvl1pPr marL="0" indent="0">
              <a:buNone/>
              <a:defRPr/>
            </a:lvl1pPr>
          </a:lstStyle>
          <a:p>
            <a:r>
              <a:rPr lang="en-US"/>
              <a:t>Click icon to add picture</a:t>
            </a:r>
            <a:endParaRPr lang="en-GB" dirty="0"/>
          </a:p>
        </p:txBody>
      </p:sp>
      <p:sp>
        <p:nvSpPr>
          <p:cNvPr id="52" name="Slide Subtitle"/>
          <p:cNvSpPr>
            <a:spLocks noGrp="1"/>
          </p:cNvSpPr>
          <p:nvPr>
            <p:ph type="body" sz="quarter" idx="13"/>
          </p:nvPr>
        </p:nvSpPr>
        <p:spPr>
          <a:xfrm>
            <a:off x="284164"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384000"/>
            <a:ext cx="8568000" cy="595200"/>
          </a:xfrm>
        </p:spPr>
        <p:txBody>
          <a:bodyPr/>
          <a:lstStyle/>
          <a:p>
            <a:r>
              <a:rPr lang="en-US"/>
              <a:t>Click to edit Master title style</a:t>
            </a:r>
            <a:endParaRPr lang="en-GB" dirty="0"/>
          </a:p>
        </p:txBody>
      </p:sp>
    </p:spTree>
    <p:extLst>
      <p:ext uri="{BB962C8B-B14F-4D97-AF65-F5344CB8AC3E}">
        <p14:creationId xmlns:p14="http://schemas.microsoft.com/office/powerpoint/2010/main" val="1427499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31"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51"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6266167"/>
            <a:ext cx="2052000" cy="270511"/>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0" name="Quote Content 8"/>
          <p:cNvSpPr>
            <a:spLocks noGrp="1"/>
          </p:cNvSpPr>
          <p:nvPr>
            <p:ph sz="quarter" idx="130" hasCustomPrompt="1"/>
          </p:nvPr>
        </p:nvSpPr>
        <p:spPr>
          <a:xfrm>
            <a:off x="6825300" y="5000336"/>
            <a:ext cx="2052000" cy="1210683"/>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7" name="Quote Picture 8"/>
          <p:cNvSpPr>
            <a:spLocks noGrp="1"/>
          </p:cNvSpPr>
          <p:nvPr>
            <p:ph type="pic" sz="quarter" idx="116"/>
          </p:nvPr>
        </p:nvSpPr>
        <p:spPr>
          <a:xfrm>
            <a:off x="6828475" y="4196754"/>
            <a:ext cx="2052000" cy="653084"/>
          </a:xfrm>
        </p:spPr>
        <p:txBody>
          <a:bodyPr/>
          <a:lstStyle>
            <a:lvl1pPr marL="0" indent="0">
              <a:buNone/>
              <a:defRPr/>
            </a:lvl1pPr>
          </a:lstStyle>
          <a:p>
            <a:r>
              <a:rPr lang="en-US"/>
              <a:t>Click icon to add picture</a:t>
            </a:r>
            <a:endParaRPr lang="en-GB" dirty="0"/>
          </a:p>
        </p:txBody>
      </p:sp>
      <p:sp>
        <p:nvSpPr>
          <p:cNvPr id="47" name="Quote Source 7"/>
          <p:cNvSpPr>
            <a:spLocks noGrp="1"/>
          </p:cNvSpPr>
          <p:nvPr>
            <p:ph sz="quarter" idx="127"/>
          </p:nvPr>
        </p:nvSpPr>
        <p:spPr>
          <a:xfrm>
            <a:off x="4644920" y="6266167"/>
            <a:ext cx="2052000" cy="270511"/>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1" name="Quote Content 7"/>
          <p:cNvSpPr>
            <a:spLocks noGrp="1"/>
          </p:cNvSpPr>
          <p:nvPr>
            <p:ph sz="quarter" idx="126" hasCustomPrompt="1"/>
          </p:nvPr>
        </p:nvSpPr>
        <p:spPr>
          <a:xfrm>
            <a:off x="4644920" y="5000336"/>
            <a:ext cx="2052000" cy="1210683"/>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6" name="Quote Picture 7"/>
          <p:cNvSpPr>
            <a:spLocks noGrp="1"/>
          </p:cNvSpPr>
          <p:nvPr>
            <p:ph type="pic" sz="quarter" idx="115"/>
          </p:nvPr>
        </p:nvSpPr>
        <p:spPr>
          <a:xfrm>
            <a:off x="4656795" y="4204671"/>
            <a:ext cx="2052000" cy="653084"/>
          </a:xfrm>
        </p:spPr>
        <p:txBody>
          <a:bodyPr/>
          <a:lstStyle>
            <a:lvl1pPr marL="0" indent="0">
              <a:buNone/>
              <a:defRPr/>
            </a:lvl1pPr>
          </a:lstStyle>
          <a:p>
            <a:r>
              <a:rPr lang="en-US"/>
              <a:t>Click icon to add picture</a:t>
            </a:r>
            <a:endParaRPr lang="en-GB" dirty="0"/>
          </a:p>
        </p:txBody>
      </p:sp>
      <p:sp>
        <p:nvSpPr>
          <p:cNvPr id="38" name="Quote Source 6"/>
          <p:cNvSpPr>
            <a:spLocks noGrp="1"/>
          </p:cNvSpPr>
          <p:nvPr>
            <p:ph sz="quarter" idx="123"/>
          </p:nvPr>
        </p:nvSpPr>
        <p:spPr>
          <a:xfrm>
            <a:off x="2452592" y="6266167"/>
            <a:ext cx="2052000" cy="270511"/>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7" name="Quote Content 6"/>
          <p:cNvSpPr>
            <a:spLocks noGrp="1"/>
          </p:cNvSpPr>
          <p:nvPr>
            <p:ph sz="quarter" idx="122" hasCustomPrompt="1"/>
          </p:nvPr>
        </p:nvSpPr>
        <p:spPr>
          <a:xfrm>
            <a:off x="2452592" y="5000336"/>
            <a:ext cx="2052000" cy="1210683"/>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5" name="Quote Picture 6"/>
          <p:cNvSpPr>
            <a:spLocks noGrp="1"/>
          </p:cNvSpPr>
          <p:nvPr>
            <p:ph type="pic" sz="quarter" idx="114"/>
          </p:nvPr>
        </p:nvSpPr>
        <p:spPr>
          <a:xfrm>
            <a:off x="2452591" y="4204670"/>
            <a:ext cx="2052000" cy="653084"/>
          </a:xfrm>
        </p:spPr>
        <p:txBody>
          <a:bodyPr/>
          <a:lstStyle>
            <a:lvl1pPr marL="0" indent="0">
              <a:buNone/>
              <a:defRPr/>
            </a:lvl1pPr>
          </a:lstStyle>
          <a:p>
            <a:r>
              <a:rPr lang="en-US"/>
              <a:t>Click icon to add picture</a:t>
            </a:r>
            <a:endParaRPr lang="en-GB" dirty="0"/>
          </a:p>
        </p:txBody>
      </p:sp>
      <p:sp>
        <p:nvSpPr>
          <p:cNvPr id="34" name="Quote Source 5"/>
          <p:cNvSpPr>
            <a:spLocks noGrp="1"/>
          </p:cNvSpPr>
          <p:nvPr>
            <p:ph sz="quarter" idx="119"/>
          </p:nvPr>
        </p:nvSpPr>
        <p:spPr>
          <a:xfrm>
            <a:off x="265235" y="6266167"/>
            <a:ext cx="2052000" cy="270511"/>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3" name="Quote Content 5"/>
          <p:cNvSpPr>
            <a:spLocks noGrp="1"/>
          </p:cNvSpPr>
          <p:nvPr>
            <p:ph sz="quarter" idx="118" hasCustomPrompt="1"/>
          </p:nvPr>
        </p:nvSpPr>
        <p:spPr>
          <a:xfrm>
            <a:off x="265235" y="5000336"/>
            <a:ext cx="2052000" cy="1210683"/>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4" name="Quote Picture 5"/>
          <p:cNvSpPr>
            <a:spLocks noGrp="1"/>
          </p:cNvSpPr>
          <p:nvPr>
            <p:ph type="pic" sz="quarter" idx="113"/>
          </p:nvPr>
        </p:nvSpPr>
        <p:spPr>
          <a:xfrm>
            <a:off x="264248" y="4202474"/>
            <a:ext cx="2052000" cy="653084"/>
          </a:xfrm>
        </p:spPr>
        <p:txBody>
          <a:bodyPr/>
          <a:lstStyle>
            <a:lvl1pPr marL="0" indent="0">
              <a:buNone/>
              <a:defRPr/>
            </a:lvl1pPr>
          </a:lstStyle>
          <a:p>
            <a:r>
              <a:rPr lang="en-US"/>
              <a:t>Click icon to add picture</a:t>
            </a:r>
            <a:endParaRPr lang="en-GB" dirty="0"/>
          </a:p>
        </p:txBody>
      </p:sp>
      <p:sp>
        <p:nvSpPr>
          <p:cNvPr id="49" name="Quote Source 4"/>
          <p:cNvSpPr>
            <a:spLocks noGrp="1"/>
          </p:cNvSpPr>
          <p:nvPr>
            <p:ph sz="quarter" idx="129"/>
          </p:nvPr>
        </p:nvSpPr>
        <p:spPr>
          <a:xfrm>
            <a:off x="6825300" y="3781759"/>
            <a:ext cx="2052000" cy="270511"/>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8" name="Quote Content 4"/>
          <p:cNvSpPr>
            <a:spLocks noGrp="1"/>
          </p:cNvSpPr>
          <p:nvPr>
            <p:ph sz="quarter" idx="128" hasCustomPrompt="1"/>
          </p:nvPr>
        </p:nvSpPr>
        <p:spPr>
          <a:xfrm>
            <a:off x="6825300" y="2515928"/>
            <a:ext cx="2052000" cy="1210683"/>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6" name="Quote Picture 4"/>
          <p:cNvSpPr>
            <a:spLocks noGrp="1"/>
          </p:cNvSpPr>
          <p:nvPr>
            <p:ph type="pic" sz="quarter" idx="105"/>
          </p:nvPr>
        </p:nvSpPr>
        <p:spPr>
          <a:xfrm>
            <a:off x="6822537" y="1756807"/>
            <a:ext cx="2052000" cy="653084"/>
          </a:xfrm>
        </p:spPr>
        <p:txBody>
          <a:bodyPr/>
          <a:lstStyle>
            <a:lvl1pPr marL="0" indent="0">
              <a:buNone/>
              <a:defRPr/>
            </a:lvl1pPr>
          </a:lstStyle>
          <a:p>
            <a:r>
              <a:rPr lang="en-US"/>
              <a:t>Click icon to add picture</a:t>
            </a:r>
            <a:endParaRPr lang="en-GB" dirty="0"/>
          </a:p>
        </p:txBody>
      </p:sp>
      <p:sp>
        <p:nvSpPr>
          <p:cNvPr id="40" name="Quote Source 3"/>
          <p:cNvSpPr>
            <a:spLocks noGrp="1"/>
          </p:cNvSpPr>
          <p:nvPr>
            <p:ph sz="quarter" idx="125"/>
          </p:nvPr>
        </p:nvSpPr>
        <p:spPr>
          <a:xfrm>
            <a:off x="4644920" y="3781759"/>
            <a:ext cx="2052000" cy="270511"/>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9" name="Quote Content 3"/>
          <p:cNvSpPr>
            <a:spLocks noGrp="1"/>
          </p:cNvSpPr>
          <p:nvPr>
            <p:ph sz="quarter" idx="124" hasCustomPrompt="1"/>
          </p:nvPr>
        </p:nvSpPr>
        <p:spPr>
          <a:xfrm>
            <a:off x="4644920" y="2515928"/>
            <a:ext cx="2052000" cy="1210683"/>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5" name="Quote Picture 3"/>
          <p:cNvSpPr>
            <a:spLocks noGrp="1"/>
          </p:cNvSpPr>
          <p:nvPr>
            <p:ph type="pic" sz="quarter" idx="104"/>
          </p:nvPr>
        </p:nvSpPr>
        <p:spPr>
          <a:xfrm>
            <a:off x="4643252" y="1756807"/>
            <a:ext cx="2052000" cy="653084"/>
          </a:xfrm>
        </p:spPr>
        <p:txBody>
          <a:bodyPr/>
          <a:lstStyle>
            <a:lvl1pPr marL="0" indent="0">
              <a:buNone/>
              <a:defRPr/>
            </a:lvl1pPr>
          </a:lstStyle>
          <a:p>
            <a:r>
              <a:rPr lang="en-US"/>
              <a:t>Click icon to add picture</a:t>
            </a:r>
            <a:endParaRPr lang="en-GB" dirty="0"/>
          </a:p>
        </p:txBody>
      </p:sp>
      <p:sp>
        <p:nvSpPr>
          <p:cNvPr id="36" name="Quote Source 2"/>
          <p:cNvSpPr>
            <a:spLocks noGrp="1"/>
          </p:cNvSpPr>
          <p:nvPr>
            <p:ph sz="quarter" idx="121"/>
          </p:nvPr>
        </p:nvSpPr>
        <p:spPr>
          <a:xfrm>
            <a:off x="2452592" y="3781759"/>
            <a:ext cx="2052000" cy="270511"/>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5" name="Quote Content 2"/>
          <p:cNvSpPr>
            <a:spLocks noGrp="1"/>
          </p:cNvSpPr>
          <p:nvPr>
            <p:ph sz="quarter" idx="120" hasCustomPrompt="1"/>
          </p:nvPr>
        </p:nvSpPr>
        <p:spPr>
          <a:xfrm>
            <a:off x="2452592" y="2515928"/>
            <a:ext cx="2052000" cy="1210683"/>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4" name="Quote Picture 2"/>
          <p:cNvSpPr>
            <a:spLocks noGrp="1"/>
          </p:cNvSpPr>
          <p:nvPr>
            <p:ph type="pic" sz="quarter" idx="103"/>
          </p:nvPr>
        </p:nvSpPr>
        <p:spPr>
          <a:xfrm>
            <a:off x="2452593" y="1748890"/>
            <a:ext cx="2052000" cy="653084"/>
          </a:xfrm>
        </p:spPr>
        <p:txBody>
          <a:bodyPr/>
          <a:lstStyle>
            <a:lvl1pPr marL="0" indent="0">
              <a:buNone/>
              <a:defRPr/>
            </a:lvl1pPr>
          </a:lstStyle>
          <a:p>
            <a:r>
              <a:rPr lang="en-US"/>
              <a:t>Click icon to add picture</a:t>
            </a:r>
            <a:endParaRPr lang="en-GB" dirty="0"/>
          </a:p>
        </p:txBody>
      </p:sp>
      <p:sp>
        <p:nvSpPr>
          <p:cNvPr id="30" name="Quote Source 1"/>
          <p:cNvSpPr>
            <a:spLocks noGrp="1"/>
          </p:cNvSpPr>
          <p:nvPr>
            <p:ph sz="quarter" idx="87"/>
          </p:nvPr>
        </p:nvSpPr>
        <p:spPr>
          <a:xfrm>
            <a:off x="265235" y="3781759"/>
            <a:ext cx="2052000" cy="270511"/>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3" name="Quote Content 1"/>
          <p:cNvSpPr>
            <a:spLocks noGrp="1"/>
          </p:cNvSpPr>
          <p:nvPr>
            <p:ph sz="quarter" idx="18" hasCustomPrompt="1"/>
          </p:nvPr>
        </p:nvSpPr>
        <p:spPr>
          <a:xfrm>
            <a:off x="265235" y="2515928"/>
            <a:ext cx="2052000" cy="1210683"/>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2" name="Quote Picture 1"/>
          <p:cNvSpPr>
            <a:spLocks noGrp="1"/>
          </p:cNvSpPr>
          <p:nvPr>
            <p:ph type="pic" sz="quarter" idx="102"/>
          </p:nvPr>
        </p:nvSpPr>
        <p:spPr>
          <a:xfrm>
            <a:off x="264762" y="1748890"/>
            <a:ext cx="2052000" cy="653084"/>
          </a:xfrm>
        </p:spPr>
        <p:txBody>
          <a:bodyPr/>
          <a:lstStyle>
            <a:lvl1pPr marL="0" indent="0">
              <a:buNone/>
              <a:defRPr/>
            </a:lvl1pPr>
          </a:lstStyle>
          <a:p>
            <a:r>
              <a:rPr lang="en-US"/>
              <a:t>Click icon to add picture</a:t>
            </a:r>
            <a:endParaRPr lang="en-GB" dirty="0"/>
          </a:p>
        </p:txBody>
      </p:sp>
      <p:sp>
        <p:nvSpPr>
          <p:cNvPr id="52" name="Slide Subtitle"/>
          <p:cNvSpPr>
            <a:spLocks noGrp="1"/>
          </p:cNvSpPr>
          <p:nvPr>
            <p:ph type="body" sz="quarter" idx="13"/>
          </p:nvPr>
        </p:nvSpPr>
        <p:spPr>
          <a:xfrm>
            <a:off x="284164"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384000"/>
            <a:ext cx="8568000" cy="595200"/>
          </a:xfrm>
        </p:spPr>
        <p:txBody>
          <a:bodyPr/>
          <a:lstStyle/>
          <a:p>
            <a:r>
              <a:rPr lang="en-US"/>
              <a:t>Click to edit Master title style</a:t>
            </a:r>
            <a:endParaRPr lang="en-GB"/>
          </a:p>
        </p:txBody>
      </p:sp>
    </p:spTree>
    <p:extLst>
      <p:ext uri="{BB962C8B-B14F-4D97-AF65-F5344CB8AC3E}">
        <p14:creationId xmlns:p14="http://schemas.microsoft.com/office/powerpoint/2010/main" val="380556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4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5323211"/>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3" name="Lawyer Name 9"/>
          <p:cNvSpPr>
            <a:spLocks noGrp="1"/>
          </p:cNvSpPr>
          <p:nvPr>
            <p:ph type="body" sz="quarter" idx="79"/>
          </p:nvPr>
        </p:nvSpPr>
        <p:spPr>
          <a:xfrm>
            <a:off x="6925986" y="5083491"/>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92" name="Area of Focus 9"/>
          <p:cNvSpPr>
            <a:spLocks noGrp="1"/>
          </p:cNvSpPr>
          <p:nvPr>
            <p:ph type="body" sz="quarter" idx="78"/>
          </p:nvPr>
        </p:nvSpPr>
        <p:spPr>
          <a:xfrm>
            <a:off x="6925986" y="4773150"/>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91" name="Lawyer Picture 9"/>
          <p:cNvSpPr>
            <a:spLocks noGrp="1" noChangeAspect="1"/>
          </p:cNvSpPr>
          <p:nvPr>
            <p:ph type="pic" sz="quarter" idx="77"/>
          </p:nvPr>
        </p:nvSpPr>
        <p:spPr>
          <a:xfrm>
            <a:off x="6150550" y="5028549"/>
            <a:ext cx="720000" cy="960000"/>
          </a:xfrm>
        </p:spPr>
        <p:txBody>
          <a:bodyPr>
            <a:noAutofit/>
          </a:bodyPr>
          <a:lstStyle>
            <a:lvl1pPr marL="0" indent="0">
              <a:buNone/>
              <a:defRPr sz="1000"/>
            </a:lvl1pPr>
          </a:lstStyle>
          <a:p>
            <a:r>
              <a:rPr lang="en-US"/>
              <a:t>Click icon to add picture</a:t>
            </a:r>
            <a:endParaRPr lang="en-GB" dirty="0"/>
          </a:p>
        </p:txBody>
      </p:sp>
      <p:sp>
        <p:nvSpPr>
          <p:cNvPr id="90" name="Lawyer Text 8"/>
          <p:cNvSpPr>
            <a:spLocks noGrp="1"/>
          </p:cNvSpPr>
          <p:nvPr>
            <p:ph sz="quarter" idx="76"/>
          </p:nvPr>
        </p:nvSpPr>
        <p:spPr>
          <a:xfrm>
            <a:off x="3999537" y="5323211"/>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9" name="Lawyer Name 8"/>
          <p:cNvSpPr>
            <a:spLocks noGrp="1"/>
          </p:cNvSpPr>
          <p:nvPr>
            <p:ph type="body" sz="quarter" idx="75"/>
          </p:nvPr>
        </p:nvSpPr>
        <p:spPr>
          <a:xfrm>
            <a:off x="3999536" y="5083491"/>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88" name="Area of Focus 8"/>
          <p:cNvSpPr>
            <a:spLocks noGrp="1"/>
          </p:cNvSpPr>
          <p:nvPr>
            <p:ph type="body" sz="quarter" idx="74"/>
          </p:nvPr>
        </p:nvSpPr>
        <p:spPr>
          <a:xfrm>
            <a:off x="3999536" y="4773150"/>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87" name="Lawyer Picture 8"/>
          <p:cNvSpPr>
            <a:spLocks noGrp="1" noChangeAspect="1"/>
          </p:cNvSpPr>
          <p:nvPr>
            <p:ph type="pic" sz="quarter" idx="73"/>
          </p:nvPr>
        </p:nvSpPr>
        <p:spPr>
          <a:xfrm>
            <a:off x="3224100" y="5028549"/>
            <a:ext cx="720000" cy="960000"/>
          </a:xfrm>
        </p:spPr>
        <p:txBody>
          <a:bodyPr>
            <a:noAutofit/>
          </a:bodyPr>
          <a:lstStyle>
            <a:lvl1pPr marL="0" indent="0">
              <a:buNone/>
              <a:defRPr sz="1000"/>
            </a:lvl1pPr>
          </a:lstStyle>
          <a:p>
            <a:r>
              <a:rPr lang="en-US"/>
              <a:t>Click icon to add picture</a:t>
            </a:r>
            <a:endParaRPr lang="en-GB" dirty="0"/>
          </a:p>
        </p:txBody>
      </p:sp>
      <p:sp>
        <p:nvSpPr>
          <p:cNvPr id="86" name="Lawyer Text 7"/>
          <p:cNvSpPr>
            <a:spLocks noGrp="1"/>
          </p:cNvSpPr>
          <p:nvPr>
            <p:ph sz="quarter" idx="72"/>
          </p:nvPr>
        </p:nvSpPr>
        <p:spPr>
          <a:xfrm>
            <a:off x="1062776" y="5323211"/>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5" name="Lawyer Name 7"/>
          <p:cNvSpPr>
            <a:spLocks noGrp="1"/>
          </p:cNvSpPr>
          <p:nvPr>
            <p:ph type="body" sz="quarter" idx="71"/>
          </p:nvPr>
        </p:nvSpPr>
        <p:spPr>
          <a:xfrm>
            <a:off x="1062775" y="5083491"/>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83" name="Lawyer Picture 7"/>
          <p:cNvSpPr>
            <a:spLocks noGrp="1" noChangeAspect="1"/>
          </p:cNvSpPr>
          <p:nvPr>
            <p:ph type="pic" sz="quarter" idx="69"/>
          </p:nvPr>
        </p:nvSpPr>
        <p:spPr>
          <a:xfrm>
            <a:off x="287339" y="5028549"/>
            <a:ext cx="720000" cy="960000"/>
          </a:xfrm>
        </p:spPr>
        <p:txBody>
          <a:bodyPr>
            <a:noAutofit/>
          </a:bodyPr>
          <a:lstStyle>
            <a:lvl1pPr marL="0" indent="0">
              <a:buNone/>
              <a:defRPr sz="1000"/>
            </a:lvl1pPr>
          </a:lstStyle>
          <a:p>
            <a:r>
              <a:rPr lang="en-US"/>
              <a:t>Click icon to add picture</a:t>
            </a:r>
            <a:endParaRPr lang="en-GB" dirty="0"/>
          </a:p>
        </p:txBody>
      </p:sp>
      <p:sp>
        <p:nvSpPr>
          <p:cNvPr id="84" name="Area of Focus 7"/>
          <p:cNvSpPr>
            <a:spLocks noGrp="1"/>
          </p:cNvSpPr>
          <p:nvPr>
            <p:ph type="body" sz="quarter" idx="70"/>
          </p:nvPr>
        </p:nvSpPr>
        <p:spPr>
          <a:xfrm>
            <a:off x="1062775" y="4773150"/>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82" name="LawyerText 6"/>
          <p:cNvSpPr>
            <a:spLocks noGrp="1"/>
          </p:cNvSpPr>
          <p:nvPr>
            <p:ph sz="quarter" idx="68"/>
          </p:nvPr>
        </p:nvSpPr>
        <p:spPr>
          <a:xfrm>
            <a:off x="6925987" y="3787040"/>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1" name="Lawyer Name 6"/>
          <p:cNvSpPr>
            <a:spLocks noGrp="1"/>
          </p:cNvSpPr>
          <p:nvPr>
            <p:ph type="body" sz="quarter" idx="67"/>
          </p:nvPr>
        </p:nvSpPr>
        <p:spPr>
          <a:xfrm>
            <a:off x="6925986" y="3547320"/>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80" name="Area of Focus 6"/>
          <p:cNvSpPr>
            <a:spLocks noGrp="1"/>
          </p:cNvSpPr>
          <p:nvPr>
            <p:ph type="body" sz="quarter" idx="66"/>
          </p:nvPr>
        </p:nvSpPr>
        <p:spPr>
          <a:xfrm>
            <a:off x="6925986" y="3236979"/>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76" name="Lawyer Picture 6"/>
          <p:cNvSpPr>
            <a:spLocks noGrp="1" noChangeAspect="1"/>
          </p:cNvSpPr>
          <p:nvPr>
            <p:ph type="pic" sz="quarter" idx="65"/>
          </p:nvPr>
        </p:nvSpPr>
        <p:spPr>
          <a:xfrm>
            <a:off x="6150550" y="3492379"/>
            <a:ext cx="720000" cy="960000"/>
          </a:xfrm>
        </p:spPr>
        <p:txBody>
          <a:bodyPr>
            <a:noAutofit/>
          </a:bodyPr>
          <a:lstStyle>
            <a:lvl1pPr marL="0" indent="0">
              <a:buNone/>
              <a:defRPr sz="1000"/>
            </a:lvl1pPr>
          </a:lstStyle>
          <a:p>
            <a:r>
              <a:rPr lang="en-US"/>
              <a:t>Click icon to add picture</a:t>
            </a:r>
            <a:endParaRPr lang="en-GB" dirty="0"/>
          </a:p>
        </p:txBody>
      </p:sp>
      <p:sp>
        <p:nvSpPr>
          <p:cNvPr id="73" name="Lawyer Text 5"/>
          <p:cNvSpPr>
            <a:spLocks noGrp="1"/>
          </p:cNvSpPr>
          <p:nvPr>
            <p:ph sz="quarter" idx="64"/>
          </p:nvPr>
        </p:nvSpPr>
        <p:spPr>
          <a:xfrm>
            <a:off x="3999537" y="3787040"/>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0" name="Lawyer Name 5"/>
          <p:cNvSpPr>
            <a:spLocks noGrp="1"/>
          </p:cNvSpPr>
          <p:nvPr>
            <p:ph type="body" sz="quarter" idx="63"/>
          </p:nvPr>
        </p:nvSpPr>
        <p:spPr>
          <a:xfrm>
            <a:off x="3999536" y="3547320"/>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67" name="Area of Focus 5"/>
          <p:cNvSpPr>
            <a:spLocks noGrp="1"/>
          </p:cNvSpPr>
          <p:nvPr>
            <p:ph type="body" sz="quarter" idx="62"/>
          </p:nvPr>
        </p:nvSpPr>
        <p:spPr>
          <a:xfrm>
            <a:off x="3999536" y="3236979"/>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61" name="Lawyer Picture 5"/>
          <p:cNvSpPr>
            <a:spLocks noGrp="1" noChangeAspect="1"/>
          </p:cNvSpPr>
          <p:nvPr>
            <p:ph type="pic" sz="quarter" idx="61"/>
          </p:nvPr>
        </p:nvSpPr>
        <p:spPr>
          <a:xfrm>
            <a:off x="3224100" y="3492379"/>
            <a:ext cx="720000" cy="960000"/>
          </a:xfrm>
        </p:spPr>
        <p:txBody>
          <a:bodyPr>
            <a:noAutofit/>
          </a:bodyPr>
          <a:lstStyle>
            <a:lvl1pPr marL="0" indent="0">
              <a:buNone/>
              <a:defRPr sz="1000"/>
            </a:lvl1pPr>
          </a:lstStyle>
          <a:p>
            <a:r>
              <a:rPr lang="en-US"/>
              <a:t>Click icon to add picture</a:t>
            </a:r>
            <a:endParaRPr lang="en-GB" dirty="0"/>
          </a:p>
        </p:txBody>
      </p:sp>
      <p:sp>
        <p:nvSpPr>
          <p:cNvPr id="59" name="Lawyer Text 4"/>
          <p:cNvSpPr>
            <a:spLocks noGrp="1"/>
          </p:cNvSpPr>
          <p:nvPr>
            <p:ph sz="quarter" idx="60"/>
          </p:nvPr>
        </p:nvSpPr>
        <p:spPr>
          <a:xfrm>
            <a:off x="1062776" y="3787040"/>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8" name="Lawyer Name 4"/>
          <p:cNvSpPr>
            <a:spLocks noGrp="1"/>
          </p:cNvSpPr>
          <p:nvPr>
            <p:ph type="body" sz="quarter" idx="59"/>
          </p:nvPr>
        </p:nvSpPr>
        <p:spPr>
          <a:xfrm>
            <a:off x="1062775" y="3547320"/>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57" name="Area of Focus 4"/>
          <p:cNvSpPr>
            <a:spLocks noGrp="1"/>
          </p:cNvSpPr>
          <p:nvPr>
            <p:ph type="body" sz="quarter" idx="58"/>
          </p:nvPr>
        </p:nvSpPr>
        <p:spPr>
          <a:xfrm>
            <a:off x="1062775" y="3236979"/>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56" name="Lawyer Picture 4"/>
          <p:cNvSpPr>
            <a:spLocks noGrp="1" noChangeAspect="1"/>
          </p:cNvSpPr>
          <p:nvPr>
            <p:ph type="pic" sz="quarter" idx="57"/>
          </p:nvPr>
        </p:nvSpPr>
        <p:spPr>
          <a:xfrm>
            <a:off x="287339" y="3492379"/>
            <a:ext cx="720000" cy="960000"/>
          </a:xfrm>
        </p:spPr>
        <p:txBody>
          <a:bodyPr>
            <a:noAutofit/>
          </a:bodyPr>
          <a:lstStyle>
            <a:lvl1pPr marL="0" indent="0">
              <a:buNone/>
              <a:defRPr sz="1000"/>
            </a:lvl1pPr>
          </a:lstStyle>
          <a:p>
            <a:r>
              <a:rPr lang="en-US"/>
              <a:t>Click icon to add picture</a:t>
            </a:r>
            <a:endParaRPr lang="en-GB" dirty="0"/>
          </a:p>
        </p:txBody>
      </p:sp>
      <p:sp>
        <p:nvSpPr>
          <p:cNvPr id="53" name="Lawyer Text 3"/>
          <p:cNvSpPr>
            <a:spLocks noGrp="1"/>
          </p:cNvSpPr>
          <p:nvPr>
            <p:ph sz="quarter" idx="56"/>
          </p:nvPr>
        </p:nvSpPr>
        <p:spPr>
          <a:xfrm>
            <a:off x="6925987" y="2280297"/>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2" name="Lawyer Name 3"/>
          <p:cNvSpPr>
            <a:spLocks noGrp="1"/>
          </p:cNvSpPr>
          <p:nvPr>
            <p:ph type="body" sz="quarter" idx="55"/>
          </p:nvPr>
        </p:nvSpPr>
        <p:spPr>
          <a:xfrm>
            <a:off x="6925986" y="2040578"/>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51" name="Area of Focus 3"/>
          <p:cNvSpPr>
            <a:spLocks noGrp="1"/>
          </p:cNvSpPr>
          <p:nvPr>
            <p:ph type="body" sz="quarter" idx="54"/>
          </p:nvPr>
        </p:nvSpPr>
        <p:spPr>
          <a:xfrm>
            <a:off x="6925986" y="1730236"/>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50" name="Lawyer Picture 3"/>
          <p:cNvSpPr>
            <a:spLocks noGrp="1" noChangeAspect="1"/>
          </p:cNvSpPr>
          <p:nvPr>
            <p:ph type="pic" sz="quarter" idx="53"/>
          </p:nvPr>
        </p:nvSpPr>
        <p:spPr>
          <a:xfrm>
            <a:off x="6150550" y="1985636"/>
            <a:ext cx="720000" cy="960000"/>
          </a:xfrm>
        </p:spPr>
        <p:txBody>
          <a:bodyPr>
            <a:noAutofit/>
          </a:bodyPr>
          <a:lstStyle>
            <a:lvl1pPr marL="0" indent="0">
              <a:buNone/>
              <a:defRPr sz="1000"/>
            </a:lvl1pPr>
          </a:lstStyle>
          <a:p>
            <a:r>
              <a:rPr lang="en-US"/>
              <a:t>Click icon to add picture</a:t>
            </a:r>
            <a:endParaRPr lang="en-GB" dirty="0"/>
          </a:p>
        </p:txBody>
      </p:sp>
      <p:sp>
        <p:nvSpPr>
          <p:cNvPr id="47" name="Lawyer Text 2"/>
          <p:cNvSpPr>
            <a:spLocks noGrp="1"/>
          </p:cNvSpPr>
          <p:nvPr>
            <p:ph sz="quarter" idx="52"/>
          </p:nvPr>
        </p:nvSpPr>
        <p:spPr>
          <a:xfrm>
            <a:off x="3999537" y="2280297"/>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Lawyer Name 2"/>
          <p:cNvSpPr>
            <a:spLocks noGrp="1"/>
          </p:cNvSpPr>
          <p:nvPr>
            <p:ph type="body" sz="quarter" idx="51"/>
          </p:nvPr>
        </p:nvSpPr>
        <p:spPr>
          <a:xfrm>
            <a:off x="3999536" y="2040578"/>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45" name="Area of Focus 2"/>
          <p:cNvSpPr>
            <a:spLocks noGrp="1"/>
          </p:cNvSpPr>
          <p:nvPr>
            <p:ph type="body" sz="quarter" idx="50"/>
          </p:nvPr>
        </p:nvSpPr>
        <p:spPr>
          <a:xfrm>
            <a:off x="3999536" y="1730236"/>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44" name="Lawyer Picture 2"/>
          <p:cNvSpPr>
            <a:spLocks noGrp="1" noChangeAspect="1"/>
          </p:cNvSpPr>
          <p:nvPr>
            <p:ph type="pic" sz="quarter" idx="49"/>
          </p:nvPr>
        </p:nvSpPr>
        <p:spPr>
          <a:xfrm>
            <a:off x="3224100" y="1985636"/>
            <a:ext cx="720000" cy="960000"/>
          </a:xfrm>
        </p:spPr>
        <p:txBody>
          <a:bodyPr>
            <a:noAutofit/>
          </a:bodyPr>
          <a:lstStyle>
            <a:lvl1pPr marL="0" indent="0">
              <a:buNone/>
              <a:defRPr sz="1000"/>
            </a:lvl1pPr>
          </a:lstStyle>
          <a:p>
            <a:r>
              <a:rPr lang="en-US"/>
              <a:t>Click icon to add picture</a:t>
            </a:r>
            <a:endParaRPr lang="en-GB" dirty="0"/>
          </a:p>
        </p:txBody>
      </p:sp>
      <p:sp>
        <p:nvSpPr>
          <p:cNvPr id="33" name="Lawyer Text 1"/>
          <p:cNvSpPr>
            <a:spLocks noGrp="1"/>
          </p:cNvSpPr>
          <p:nvPr>
            <p:ph sz="quarter" idx="44"/>
          </p:nvPr>
        </p:nvSpPr>
        <p:spPr>
          <a:xfrm>
            <a:off x="1062776" y="2280297"/>
            <a:ext cx="2124000" cy="72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Lawyer Name 1"/>
          <p:cNvSpPr>
            <a:spLocks noGrp="1"/>
          </p:cNvSpPr>
          <p:nvPr>
            <p:ph type="body" sz="quarter" idx="48"/>
          </p:nvPr>
        </p:nvSpPr>
        <p:spPr>
          <a:xfrm>
            <a:off x="1062775" y="2040578"/>
            <a:ext cx="2103118" cy="287405"/>
          </a:xfrm>
        </p:spPr>
        <p:txBody>
          <a:bodyPr lIns="0" rIns="0">
            <a:noAutofit/>
          </a:bodyPr>
          <a:lstStyle>
            <a:lvl1pPr marL="0" indent="0">
              <a:buNone/>
              <a:defRPr sz="1000">
                <a:latin typeface="+mj-lt"/>
              </a:defRPr>
            </a:lvl1pPr>
          </a:lstStyle>
          <a:p>
            <a:pPr lvl="0"/>
            <a:r>
              <a:rPr lang="en-US"/>
              <a:t>Click to edit Master text styles</a:t>
            </a:r>
          </a:p>
        </p:txBody>
      </p:sp>
      <p:sp>
        <p:nvSpPr>
          <p:cNvPr id="31" name="Area of Focus 1"/>
          <p:cNvSpPr>
            <a:spLocks noGrp="1"/>
          </p:cNvSpPr>
          <p:nvPr>
            <p:ph type="body" sz="quarter" idx="17"/>
          </p:nvPr>
        </p:nvSpPr>
        <p:spPr>
          <a:xfrm>
            <a:off x="1062775" y="1730236"/>
            <a:ext cx="2103118" cy="287405"/>
          </a:xfrm>
        </p:spPr>
        <p:txBody>
          <a:bodyPr lIns="0" rIns="0">
            <a:noAutofit/>
          </a:bodyPr>
          <a:lstStyle>
            <a:lvl1pPr marL="0" indent="0">
              <a:buNone/>
              <a:defRPr sz="1000" b="1">
                <a:latin typeface="+mj-lt"/>
              </a:defRPr>
            </a:lvl1pPr>
          </a:lstStyle>
          <a:p>
            <a:pPr lvl="0"/>
            <a:r>
              <a:rPr lang="en-US"/>
              <a:t>Click to edit Master text styles</a:t>
            </a:r>
          </a:p>
        </p:txBody>
      </p:sp>
      <p:sp>
        <p:nvSpPr>
          <p:cNvPr id="30" name="Lawyer Picture 1"/>
          <p:cNvSpPr>
            <a:spLocks noGrp="1" noChangeAspect="1"/>
          </p:cNvSpPr>
          <p:nvPr>
            <p:ph type="pic" sz="quarter" idx="47"/>
          </p:nvPr>
        </p:nvSpPr>
        <p:spPr>
          <a:xfrm>
            <a:off x="287339" y="1994735"/>
            <a:ext cx="720000" cy="960000"/>
          </a:xfrm>
        </p:spPr>
        <p:txBody>
          <a:bodyPr>
            <a:noAutofit/>
          </a:bodyPr>
          <a:lstStyle>
            <a:lvl1pPr marL="0" indent="0">
              <a:buNone/>
              <a:defRPr sz="1000"/>
            </a:lvl1pPr>
          </a:lstStyle>
          <a:p>
            <a:r>
              <a:rPr lang="en-US"/>
              <a:t>Click icon to add picture</a:t>
            </a:r>
            <a:endParaRPr lang="en-GB" dirty="0"/>
          </a:p>
        </p:txBody>
      </p:sp>
      <p:sp>
        <p:nvSpPr>
          <p:cNvPr id="5" name="Slide Subtitle"/>
          <p:cNvSpPr>
            <a:spLocks noGrp="1"/>
          </p:cNvSpPr>
          <p:nvPr>
            <p:ph type="body" sz="quarter" idx="13"/>
          </p:nvPr>
        </p:nvSpPr>
        <p:spPr>
          <a:xfrm>
            <a:off x="284164"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7515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20"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28" name="Line under Title Short"/>
          <p:cNvCxnSpPr/>
          <p:nvPr userDrawn="1"/>
        </p:nvCxnSpPr>
        <p:spPr>
          <a:xfrm flipH="1">
            <a:off x="288000" y="980303"/>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2" y="6157288"/>
            <a:ext cx="2504443" cy="421313"/>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5" name="Social Media Heading"/>
          <p:cNvSpPr txBox="1"/>
          <p:nvPr userDrawn="1"/>
        </p:nvSpPr>
        <p:spPr>
          <a:xfrm>
            <a:off x="6376033" y="5915749"/>
            <a:ext cx="678071" cy="246221"/>
          </a:xfrm>
          <a:prstGeom prst="rect">
            <a:avLst/>
          </a:prstGeom>
          <a:noFill/>
        </p:spPr>
        <p:txBody>
          <a:bodyPr wrap="none" lIns="0" rIns="0" rtlCol="0">
            <a:spAutoFit/>
          </a:bodyPr>
          <a:lstStyle/>
          <a:p>
            <a:r>
              <a:rPr lang="en-GB" sz="1000" b="1" dirty="0">
                <a:solidFill>
                  <a:srgbClr val="58A618"/>
                </a:solidFill>
                <a:latin typeface="Calibri"/>
              </a:rPr>
              <a:t>Social Media</a:t>
            </a:r>
          </a:p>
        </p:txBody>
      </p:sp>
      <p:sp>
        <p:nvSpPr>
          <p:cNvPr id="19" name="Education Text"/>
          <p:cNvSpPr>
            <a:spLocks noGrp="1"/>
          </p:cNvSpPr>
          <p:nvPr>
            <p:ph type="body" sz="quarter" idx="15"/>
          </p:nvPr>
        </p:nvSpPr>
        <p:spPr>
          <a:xfrm>
            <a:off x="6376032" y="5076113"/>
            <a:ext cx="2504443" cy="870372"/>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1" name="Education Heading"/>
          <p:cNvSpPr txBox="1"/>
          <p:nvPr userDrawn="1"/>
        </p:nvSpPr>
        <p:spPr>
          <a:xfrm>
            <a:off x="6376032" y="4834574"/>
            <a:ext cx="530594" cy="246221"/>
          </a:xfrm>
          <a:prstGeom prst="rect">
            <a:avLst/>
          </a:prstGeom>
          <a:noFill/>
        </p:spPr>
        <p:txBody>
          <a:bodyPr wrap="none" lIns="0" rIns="0" rtlCol="0">
            <a:spAutoFit/>
          </a:bodyPr>
          <a:lstStyle/>
          <a:p>
            <a:r>
              <a:rPr lang="en-GB" sz="1000" b="1" dirty="0">
                <a:solidFill>
                  <a:srgbClr val="58A618"/>
                </a:solidFill>
                <a:latin typeface="Calibri"/>
              </a:rPr>
              <a:t>Education</a:t>
            </a:r>
          </a:p>
        </p:txBody>
      </p:sp>
      <p:sp>
        <p:nvSpPr>
          <p:cNvPr id="9" name="Areas of Focus Text"/>
          <p:cNvSpPr>
            <a:spLocks noGrp="1"/>
          </p:cNvSpPr>
          <p:nvPr>
            <p:ph type="body" sz="quarter" idx="14"/>
          </p:nvPr>
        </p:nvSpPr>
        <p:spPr>
          <a:xfrm>
            <a:off x="6376032" y="4010274"/>
            <a:ext cx="2504443" cy="855751"/>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s of Focus Heading"/>
          <p:cNvSpPr txBox="1"/>
          <p:nvPr userDrawn="1"/>
        </p:nvSpPr>
        <p:spPr>
          <a:xfrm>
            <a:off x="6376033" y="3768735"/>
            <a:ext cx="748603" cy="246221"/>
          </a:xfrm>
          <a:prstGeom prst="rect">
            <a:avLst/>
          </a:prstGeom>
          <a:noFill/>
        </p:spPr>
        <p:txBody>
          <a:bodyPr wrap="none" lIns="0" rIns="0" rtlCol="0">
            <a:spAutoFit/>
          </a:bodyPr>
          <a:lstStyle/>
          <a:p>
            <a:r>
              <a:rPr lang="en-GB" sz="1000" b="1" dirty="0">
                <a:solidFill>
                  <a:srgbClr val="58A618"/>
                </a:solidFill>
                <a:latin typeface="Calibri"/>
              </a:rPr>
              <a:t>Areas of focus</a:t>
            </a:r>
          </a:p>
        </p:txBody>
      </p:sp>
      <p:sp>
        <p:nvSpPr>
          <p:cNvPr id="8" name="Email"/>
          <p:cNvSpPr>
            <a:spLocks noGrp="1"/>
          </p:cNvSpPr>
          <p:nvPr>
            <p:ph type="body" sz="quarter" idx="13"/>
          </p:nvPr>
        </p:nvSpPr>
        <p:spPr>
          <a:xfrm>
            <a:off x="6376032" y="3494211"/>
            <a:ext cx="2504444" cy="33020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 name="Phone No"/>
          <p:cNvSpPr>
            <a:spLocks noGrp="1"/>
          </p:cNvSpPr>
          <p:nvPr>
            <p:ph type="body" sz="quarter" idx="12"/>
          </p:nvPr>
        </p:nvSpPr>
        <p:spPr>
          <a:xfrm>
            <a:off x="6495903" y="3228455"/>
            <a:ext cx="2384572" cy="33020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1" name="T"/>
          <p:cNvSpPr txBox="1"/>
          <p:nvPr userDrawn="1"/>
        </p:nvSpPr>
        <p:spPr>
          <a:xfrm>
            <a:off x="6392974" y="3228455"/>
            <a:ext cx="51296" cy="331200"/>
          </a:xfrm>
          <a:prstGeom prst="rect">
            <a:avLst/>
          </a:prstGeom>
          <a:noFill/>
        </p:spPr>
        <p:txBody>
          <a:bodyPr wrap="none" lIns="0" rIns="0" rtlCol="0" anchor="ctr" anchorCtr="0">
            <a:noAutofit/>
          </a:bodyPr>
          <a:lstStyle/>
          <a:p>
            <a:r>
              <a:rPr lang="en-GB" sz="900" b="1" dirty="0">
                <a:solidFill>
                  <a:srgbClr val="557630"/>
                </a:solidFill>
                <a:latin typeface="Calibri"/>
              </a:rPr>
              <a:t>T</a:t>
            </a:r>
          </a:p>
        </p:txBody>
      </p:sp>
      <p:sp>
        <p:nvSpPr>
          <p:cNvPr id="5" name="Lawyer Picture"/>
          <p:cNvSpPr>
            <a:spLocks noGrp="1" noChangeAspect="1"/>
          </p:cNvSpPr>
          <p:nvPr>
            <p:ph type="pic" sz="quarter" idx="11"/>
          </p:nvPr>
        </p:nvSpPr>
        <p:spPr>
          <a:xfrm>
            <a:off x="6367260" y="980303"/>
            <a:ext cx="1584000" cy="2113704"/>
          </a:xfrm>
        </p:spPr>
        <p:txBody>
          <a:bodyPr/>
          <a:lstStyle/>
          <a:p>
            <a:r>
              <a:rPr lang="en-US"/>
              <a:t>Click icon to add picture</a:t>
            </a:r>
            <a:endParaRPr lang="en-GB" dirty="0"/>
          </a:p>
        </p:txBody>
      </p:sp>
      <p:sp>
        <p:nvSpPr>
          <p:cNvPr id="18" name="Biography Content"/>
          <p:cNvSpPr>
            <a:spLocks noGrp="1"/>
          </p:cNvSpPr>
          <p:nvPr>
            <p:ph sz="quarter" idx="44"/>
          </p:nvPr>
        </p:nvSpPr>
        <p:spPr>
          <a:xfrm>
            <a:off x="289166" y="2091267"/>
            <a:ext cx="5895975" cy="4487333"/>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Role Location"/>
          <p:cNvSpPr>
            <a:spLocks noGrp="1"/>
          </p:cNvSpPr>
          <p:nvPr>
            <p:ph type="body" sz="quarter" idx="17"/>
          </p:nvPr>
        </p:nvSpPr>
        <p:spPr>
          <a:xfrm>
            <a:off x="284163" y="1489140"/>
            <a:ext cx="5892350" cy="414867"/>
          </a:xfrm>
        </p:spPr>
        <p:txBody>
          <a:bodyPr>
            <a:noAutofit/>
          </a:bodyPr>
          <a:lstStyle>
            <a:lvl1pPr marL="0" indent="0">
              <a:buNone/>
              <a:defRPr sz="2000">
                <a:latin typeface="+mj-lt"/>
              </a:defRPr>
            </a:lvl1pPr>
          </a:lstStyle>
          <a:p>
            <a:pPr lvl="0"/>
            <a:r>
              <a:rPr lang="en-US"/>
              <a:t>Click to edit Master text styles</a:t>
            </a:r>
          </a:p>
        </p:txBody>
      </p:sp>
      <p:sp>
        <p:nvSpPr>
          <p:cNvPr id="24" name="Lawyer Name"/>
          <p:cNvSpPr>
            <a:spLocks noGrp="1"/>
          </p:cNvSpPr>
          <p:nvPr>
            <p:ph type="body" sz="quarter" idx="16"/>
          </p:nvPr>
        </p:nvSpPr>
        <p:spPr>
          <a:xfrm>
            <a:off x="284165" y="980017"/>
            <a:ext cx="5892997" cy="5952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864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DA3EB9-8820-4D2F-B16A-240B053D721E}"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3313080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35"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39"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5575557"/>
            <a:ext cx="1695450" cy="10260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0" name="Social Media Heading 2"/>
          <p:cNvSpPr txBox="1"/>
          <p:nvPr userDrawn="1"/>
        </p:nvSpPr>
        <p:spPr>
          <a:xfrm>
            <a:off x="7175787" y="5341174"/>
            <a:ext cx="678071" cy="246221"/>
          </a:xfrm>
          <a:prstGeom prst="rect">
            <a:avLst/>
          </a:prstGeom>
          <a:noFill/>
        </p:spPr>
        <p:txBody>
          <a:bodyPr wrap="none" lIns="0" rIns="0" rtlCol="0">
            <a:spAutoFit/>
          </a:bodyPr>
          <a:lstStyle/>
          <a:p>
            <a:r>
              <a:rPr lang="en-GB" sz="1000" b="1" dirty="0">
                <a:solidFill>
                  <a:srgbClr val="58A618"/>
                </a:solidFill>
                <a:latin typeface="Calibri"/>
              </a:rPr>
              <a:t>Social Media</a:t>
            </a:r>
          </a:p>
        </p:txBody>
      </p:sp>
      <p:sp>
        <p:nvSpPr>
          <p:cNvPr id="69" name="Area of Focus Text 2"/>
          <p:cNvSpPr>
            <a:spLocks noGrp="1"/>
          </p:cNvSpPr>
          <p:nvPr>
            <p:ph type="body" sz="quarter" idx="53"/>
          </p:nvPr>
        </p:nvSpPr>
        <p:spPr>
          <a:xfrm>
            <a:off x="7172325" y="4415624"/>
            <a:ext cx="1695450" cy="10260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2" name="Area of Focus Heading 2"/>
          <p:cNvSpPr txBox="1"/>
          <p:nvPr userDrawn="1"/>
        </p:nvSpPr>
        <p:spPr>
          <a:xfrm>
            <a:off x="7188228" y="4221459"/>
            <a:ext cx="767839" cy="246221"/>
          </a:xfrm>
          <a:prstGeom prst="rect">
            <a:avLst/>
          </a:prstGeom>
          <a:noFill/>
        </p:spPr>
        <p:txBody>
          <a:bodyPr wrap="none" lIns="0" rIns="0" rtlCol="0">
            <a:spAutoFit/>
          </a:bodyPr>
          <a:lstStyle/>
          <a:p>
            <a:pPr>
              <a:defRPr/>
            </a:pPr>
            <a:r>
              <a:rPr lang="en-GB" sz="1000" b="1" dirty="0">
                <a:solidFill>
                  <a:srgbClr val="58A618"/>
                </a:solidFill>
                <a:latin typeface="Calibri"/>
              </a:rPr>
              <a:t>Areas of Focus</a:t>
            </a:r>
          </a:p>
        </p:txBody>
      </p:sp>
      <p:sp>
        <p:nvSpPr>
          <p:cNvPr id="71" name="Biography Text 2"/>
          <p:cNvSpPr>
            <a:spLocks noGrp="1"/>
          </p:cNvSpPr>
          <p:nvPr>
            <p:ph type="body" sz="quarter" idx="54"/>
          </p:nvPr>
        </p:nvSpPr>
        <p:spPr>
          <a:xfrm>
            <a:off x="284163" y="5441624"/>
            <a:ext cx="6681787" cy="1159933"/>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Email 2"/>
          <p:cNvSpPr>
            <a:spLocks noGrp="1"/>
          </p:cNvSpPr>
          <p:nvPr>
            <p:ph type="body" sz="quarter" idx="50"/>
          </p:nvPr>
        </p:nvSpPr>
        <p:spPr>
          <a:xfrm>
            <a:off x="1216801" y="5086771"/>
            <a:ext cx="3753251" cy="258747"/>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4" name="Phone No 2"/>
          <p:cNvSpPr>
            <a:spLocks noGrp="1"/>
          </p:cNvSpPr>
          <p:nvPr>
            <p:ph type="body" sz="quarter" idx="49"/>
          </p:nvPr>
        </p:nvSpPr>
        <p:spPr>
          <a:xfrm>
            <a:off x="1332001" y="4873931"/>
            <a:ext cx="2270255" cy="1656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6" name="T2"/>
          <p:cNvSpPr txBox="1"/>
          <p:nvPr userDrawn="1"/>
        </p:nvSpPr>
        <p:spPr>
          <a:xfrm>
            <a:off x="1216800" y="4791131"/>
            <a:ext cx="51296" cy="331200"/>
          </a:xfrm>
          <a:prstGeom prst="rect">
            <a:avLst/>
          </a:prstGeom>
          <a:noFill/>
        </p:spPr>
        <p:txBody>
          <a:bodyPr wrap="none" lIns="0" rIns="0" rtlCol="0" anchor="ctr" anchorCtr="0">
            <a:noAutofit/>
          </a:bodyPr>
          <a:lstStyle/>
          <a:p>
            <a:r>
              <a:rPr lang="en-GB" sz="1000" dirty="0">
                <a:solidFill>
                  <a:srgbClr val="557630"/>
                </a:solidFill>
                <a:latin typeface="Calibri"/>
              </a:rPr>
              <a:t>T</a:t>
            </a:r>
          </a:p>
        </p:txBody>
      </p:sp>
      <p:sp>
        <p:nvSpPr>
          <p:cNvPr id="68" name="Role Location 2"/>
          <p:cNvSpPr>
            <a:spLocks noGrp="1"/>
          </p:cNvSpPr>
          <p:nvPr>
            <p:ph type="body" sz="quarter" idx="52"/>
          </p:nvPr>
        </p:nvSpPr>
        <p:spPr>
          <a:xfrm>
            <a:off x="1216800" y="4510538"/>
            <a:ext cx="5455522" cy="228231"/>
          </a:xfrm>
        </p:spPr>
        <p:txBody>
          <a:bodyPr lIns="0" rIns="0">
            <a:noAutofit/>
          </a:bodyPr>
          <a:lstStyle>
            <a:lvl1pPr marL="0" indent="0">
              <a:buNone/>
              <a:defRPr sz="1000" b="0">
                <a:latin typeface="+mj-lt"/>
              </a:defRPr>
            </a:lvl1pPr>
          </a:lstStyle>
          <a:p>
            <a:pPr lvl="0"/>
            <a:r>
              <a:rPr lang="en-US"/>
              <a:t>Click to edit Master text styles</a:t>
            </a:r>
          </a:p>
        </p:txBody>
      </p:sp>
      <p:sp>
        <p:nvSpPr>
          <p:cNvPr id="67" name="Lawyer Name 2"/>
          <p:cNvSpPr>
            <a:spLocks noGrp="1"/>
          </p:cNvSpPr>
          <p:nvPr>
            <p:ph type="body" sz="quarter" idx="51"/>
          </p:nvPr>
        </p:nvSpPr>
        <p:spPr>
          <a:xfrm>
            <a:off x="1216800" y="4185584"/>
            <a:ext cx="5455522" cy="205640"/>
          </a:xfrm>
        </p:spPr>
        <p:txBody>
          <a:bodyPr lIns="0" rIns="0">
            <a:noAutofit/>
          </a:bodyPr>
          <a:lstStyle>
            <a:lvl1pPr marL="0" indent="0">
              <a:buNone/>
              <a:defRPr sz="1200" b="0">
                <a:latin typeface="+mj-lt"/>
              </a:defRPr>
            </a:lvl1pPr>
          </a:lstStyle>
          <a:p>
            <a:pPr lvl="0"/>
            <a:r>
              <a:rPr lang="en-US"/>
              <a:t>Click to edit Master text styles</a:t>
            </a:r>
          </a:p>
        </p:txBody>
      </p:sp>
      <p:sp>
        <p:nvSpPr>
          <p:cNvPr id="63" name="Lawyer Picture 2"/>
          <p:cNvSpPr>
            <a:spLocks noGrp="1" noChangeAspect="1"/>
          </p:cNvSpPr>
          <p:nvPr>
            <p:ph type="pic" sz="quarter" idx="48"/>
          </p:nvPr>
        </p:nvSpPr>
        <p:spPr>
          <a:xfrm>
            <a:off x="284162" y="4208989"/>
            <a:ext cx="864000" cy="1153859"/>
          </a:xfrm>
        </p:spPr>
        <p:txBody>
          <a:bodyPr>
            <a:noAutofit/>
          </a:bodyPr>
          <a:lstStyle>
            <a:lvl1pPr>
              <a:defRPr sz="1000"/>
            </a:lvl1pPr>
          </a:lstStyle>
          <a:p>
            <a:r>
              <a:rPr lang="en-US"/>
              <a:t>Click icon to add picture</a:t>
            </a:r>
            <a:endParaRPr lang="en-GB" dirty="0"/>
          </a:p>
        </p:txBody>
      </p:sp>
      <p:cxnSp>
        <p:nvCxnSpPr>
          <p:cNvPr id="60" name="Line between Bios"/>
          <p:cNvCxnSpPr/>
          <p:nvPr userDrawn="1"/>
        </p:nvCxnSpPr>
        <p:spPr>
          <a:xfrm flipH="1">
            <a:off x="288000" y="4097308"/>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953129"/>
            <a:ext cx="1695450" cy="10260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8" name="Social Media Heading 1"/>
          <p:cNvSpPr txBox="1"/>
          <p:nvPr userDrawn="1"/>
        </p:nvSpPr>
        <p:spPr>
          <a:xfrm>
            <a:off x="7172326" y="2722861"/>
            <a:ext cx="678071" cy="246221"/>
          </a:xfrm>
          <a:prstGeom prst="rect">
            <a:avLst/>
          </a:prstGeom>
          <a:noFill/>
        </p:spPr>
        <p:txBody>
          <a:bodyPr wrap="none" lIns="0" rIns="0" rtlCol="0">
            <a:spAutoFit/>
          </a:bodyPr>
          <a:lstStyle/>
          <a:p>
            <a:r>
              <a:rPr lang="en-GB" sz="1000" b="1" dirty="0">
                <a:solidFill>
                  <a:srgbClr val="58A618"/>
                </a:solidFill>
                <a:latin typeface="Calibri"/>
              </a:rPr>
              <a:t>Social Media</a:t>
            </a:r>
          </a:p>
        </p:txBody>
      </p:sp>
      <p:sp>
        <p:nvSpPr>
          <p:cNvPr id="37" name="Area of Focus Text 1"/>
          <p:cNvSpPr>
            <a:spLocks noGrp="1"/>
          </p:cNvSpPr>
          <p:nvPr>
            <p:ph type="body" sz="quarter" idx="45"/>
          </p:nvPr>
        </p:nvSpPr>
        <p:spPr>
          <a:xfrm>
            <a:off x="7172325" y="1793196"/>
            <a:ext cx="1695450" cy="10260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 of Focus Heading 1"/>
          <p:cNvSpPr txBox="1"/>
          <p:nvPr userDrawn="1"/>
        </p:nvSpPr>
        <p:spPr>
          <a:xfrm>
            <a:off x="7172326" y="1572201"/>
            <a:ext cx="767839" cy="246221"/>
          </a:xfrm>
          <a:prstGeom prst="rect">
            <a:avLst/>
          </a:prstGeom>
          <a:noFill/>
        </p:spPr>
        <p:txBody>
          <a:bodyPr wrap="none" lIns="0" rIns="0" rtlCol="0">
            <a:spAutoFit/>
          </a:bodyPr>
          <a:lstStyle/>
          <a:p>
            <a:r>
              <a:rPr lang="en-GB" sz="1000" b="1" dirty="0">
                <a:solidFill>
                  <a:srgbClr val="58A618"/>
                </a:solidFill>
                <a:latin typeface="Calibri"/>
              </a:rPr>
              <a:t>Areas of Focus</a:t>
            </a:r>
          </a:p>
        </p:txBody>
      </p:sp>
      <p:sp>
        <p:nvSpPr>
          <p:cNvPr id="5" name="Biography Text 1"/>
          <p:cNvSpPr>
            <a:spLocks noGrp="1"/>
          </p:cNvSpPr>
          <p:nvPr>
            <p:ph type="body" sz="quarter" idx="46"/>
          </p:nvPr>
        </p:nvSpPr>
        <p:spPr>
          <a:xfrm>
            <a:off x="284163" y="2819196"/>
            <a:ext cx="6681787" cy="1159933"/>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Email 1"/>
          <p:cNvSpPr>
            <a:spLocks noGrp="1"/>
          </p:cNvSpPr>
          <p:nvPr>
            <p:ph type="body" sz="quarter" idx="13"/>
          </p:nvPr>
        </p:nvSpPr>
        <p:spPr>
          <a:xfrm>
            <a:off x="1216801" y="2464343"/>
            <a:ext cx="3753251" cy="258747"/>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9" name="Phone No 1"/>
          <p:cNvSpPr>
            <a:spLocks noGrp="1"/>
          </p:cNvSpPr>
          <p:nvPr>
            <p:ph type="body" sz="quarter" idx="12"/>
          </p:nvPr>
        </p:nvSpPr>
        <p:spPr>
          <a:xfrm>
            <a:off x="1332001" y="2251503"/>
            <a:ext cx="2270255" cy="1656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1" name="T1"/>
          <p:cNvSpPr txBox="1"/>
          <p:nvPr userDrawn="1"/>
        </p:nvSpPr>
        <p:spPr>
          <a:xfrm>
            <a:off x="1216800" y="2168703"/>
            <a:ext cx="51296" cy="331200"/>
          </a:xfrm>
          <a:prstGeom prst="rect">
            <a:avLst/>
          </a:prstGeom>
          <a:noFill/>
        </p:spPr>
        <p:txBody>
          <a:bodyPr wrap="none" lIns="0" rIns="0" rtlCol="0" anchor="ctr" anchorCtr="0">
            <a:noAutofit/>
          </a:bodyPr>
          <a:lstStyle/>
          <a:p>
            <a:r>
              <a:rPr lang="en-GB" sz="1000" dirty="0">
                <a:solidFill>
                  <a:srgbClr val="557630"/>
                </a:solidFill>
                <a:latin typeface="Calibri"/>
              </a:rPr>
              <a:t>T</a:t>
            </a:r>
          </a:p>
        </p:txBody>
      </p:sp>
      <p:sp>
        <p:nvSpPr>
          <p:cNvPr id="33" name="Role Location 1"/>
          <p:cNvSpPr>
            <a:spLocks noGrp="1"/>
          </p:cNvSpPr>
          <p:nvPr>
            <p:ph type="body" sz="quarter" idx="19"/>
          </p:nvPr>
        </p:nvSpPr>
        <p:spPr>
          <a:xfrm>
            <a:off x="1216800" y="1888110"/>
            <a:ext cx="5455522" cy="228231"/>
          </a:xfrm>
        </p:spPr>
        <p:txBody>
          <a:bodyPr lIns="0" rIns="0">
            <a:noAutofit/>
          </a:bodyPr>
          <a:lstStyle>
            <a:lvl1pPr marL="0" indent="0">
              <a:buNone/>
              <a:defRPr sz="1000" b="0">
                <a:latin typeface="+mj-lt"/>
              </a:defRPr>
            </a:lvl1pPr>
          </a:lstStyle>
          <a:p>
            <a:pPr lvl="0"/>
            <a:r>
              <a:rPr lang="en-US"/>
              <a:t>Click to edit Master text styles</a:t>
            </a:r>
          </a:p>
        </p:txBody>
      </p:sp>
      <p:sp>
        <p:nvSpPr>
          <p:cNvPr id="32" name="Lawyer Name 1"/>
          <p:cNvSpPr>
            <a:spLocks noGrp="1"/>
          </p:cNvSpPr>
          <p:nvPr>
            <p:ph type="body" sz="quarter" idx="17"/>
          </p:nvPr>
        </p:nvSpPr>
        <p:spPr>
          <a:xfrm>
            <a:off x="1216800" y="1563156"/>
            <a:ext cx="5455522" cy="205640"/>
          </a:xfrm>
        </p:spPr>
        <p:txBody>
          <a:bodyPr lIns="0" rIns="0">
            <a:noAutofit/>
          </a:bodyPr>
          <a:lstStyle>
            <a:lvl1pPr marL="0" indent="0">
              <a:buNone/>
              <a:defRPr sz="1200" b="0">
                <a:latin typeface="+mj-lt"/>
              </a:defRPr>
            </a:lvl1pPr>
          </a:lstStyle>
          <a:p>
            <a:pPr lvl="0"/>
            <a:r>
              <a:rPr lang="en-US"/>
              <a:t>Click to edit Master text styles</a:t>
            </a:r>
          </a:p>
        </p:txBody>
      </p:sp>
      <p:sp>
        <p:nvSpPr>
          <p:cNvPr id="28" name="Lawyer Picture 1"/>
          <p:cNvSpPr>
            <a:spLocks noGrp="1" noChangeAspect="1"/>
          </p:cNvSpPr>
          <p:nvPr>
            <p:ph type="pic" sz="quarter" idx="11"/>
          </p:nvPr>
        </p:nvSpPr>
        <p:spPr>
          <a:xfrm>
            <a:off x="284162" y="1586561"/>
            <a:ext cx="864000" cy="1153859"/>
          </a:xfrm>
        </p:spPr>
        <p:txBody>
          <a:bodyPr>
            <a:noAutofit/>
          </a:bodyPr>
          <a:lstStyle>
            <a:lvl1pPr>
              <a:defRPr sz="1000"/>
            </a:lvl1pPr>
          </a:lstStyle>
          <a:p>
            <a:r>
              <a:rPr lang="en-US"/>
              <a:t>Click icon to add picture</a:t>
            </a:r>
            <a:endParaRPr lang="en-GB" dirty="0"/>
          </a:p>
        </p:txBody>
      </p:sp>
      <p:sp>
        <p:nvSpPr>
          <p:cNvPr id="26" name="Slide Subtitle"/>
          <p:cNvSpPr>
            <a:spLocks noGrp="1"/>
          </p:cNvSpPr>
          <p:nvPr>
            <p:ph type="body" sz="quarter" idx="16"/>
          </p:nvPr>
        </p:nvSpPr>
        <p:spPr>
          <a:xfrm>
            <a:off x="284165" y="980017"/>
            <a:ext cx="5892997" cy="5952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34" name="Slide Title"/>
          <p:cNvSpPr>
            <a:spLocks noGrp="1"/>
          </p:cNvSpPr>
          <p:nvPr>
            <p:ph type="title"/>
          </p:nvPr>
        </p:nvSpPr>
        <p:spPr>
          <a:xfrm>
            <a:off x="288000" y="384000"/>
            <a:ext cx="8568000" cy="595200"/>
          </a:xfrm>
        </p:spPr>
        <p:txBody>
          <a:bodyPr/>
          <a:lstStyle/>
          <a:p>
            <a:r>
              <a:rPr lang="en-US"/>
              <a:t>Click to edit Master title style</a:t>
            </a:r>
            <a:endParaRPr lang="en-GB"/>
          </a:p>
        </p:txBody>
      </p:sp>
    </p:spTree>
    <p:extLst>
      <p:ext uri="{BB962C8B-B14F-4D97-AF65-F5344CB8AC3E}">
        <p14:creationId xmlns:p14="http://schemas.microsoft.com/office/powerpoint/2010/main" val="2445234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9"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84350"/>
            <a:ext cx="5615668"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Small"/>
          <p:cNvSpPr>
            <a:spLocks noGrp="1"/>
          </p:cNvSpPr>
          <p:nvPr>
            <p:ph sz="quarter" idx="12"/>
          </p:nvPr>
        </p:nvSpPr>
        <p:spPr>
          <a:xfrm>
            <a:off x="288000" y="1784350"/>
            <a:ext cx="2664000"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Subtitle"/>
          <p:cNvSpPr>
            <a:spLocks noGrp="1"/>
          </p:cNvSpPr>
          <p:nvPr>
            <p:ph type="body" sz="quarter" idx="13"/>
          </p:nvPr>
        </p:nvSpPr>
        <p:spPr>
          <a:xfrm>
            <a:off x="287339"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6116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10"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2274627"/>
            <a:ext cx="5615668" cy="426164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lumn Title Right Large"/>
          <p:cNvSpPr>
            <a:spLocks noGrp="1"/>
          </p:cNvSpPr>
          <p:nvPr>
            <p:ph type="body" sz="quarter" idx="17"/>
          </p:nvPr>
        </p:nvSpPr>
        <p:spPr>
          <a:xfrm>
            <a:off x="3240332" y="1784349"/>
            <a:ext cx="5615668" cy="48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6" name="Content Left Small"/>
          <p:cNvSpPr>
            <a:spLocks noGrp="1"/>
          </p:cNvSpPr>
          <p:nvPr>
            <p:ph sz="quarter" idx="12"/>
          </p:nvPr>
        </p:nvSpPr>
        <p:spPr>
          <a:xfrm>
            <a:off x="288000" y="2274627"/>
            <a:ext cx="2664000" cy="426164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lumn Title Left Small"/>
          <p:cNvSpPr>
            <a:spLocks noGrp="1"/>
          </p:cNvSpPr>
          <p:nvPr>
            <p:ph type="body" sz="quarter" idx="15"/>
          </p:nvPr>
        </p:nvSpPr>
        <p:spPr>
          <a:xfrm>
            <a:off x="288000" y="1784349"/>
            <a:ext cx="2664000" cy="48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88005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9"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84350"/>
            <a:ext cx="2664000"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Left Large"/>
          <p:cNvSpPr>
            <a:spLocks noGrp="1"/>
          </p:cNvSpPr>
          <p:nvPr>
            <p:ph sz="quarter" idx="16"/>
          </p:nvPr>
        </p:nvSpPr>
        <p:spPr>
          <a:xfrm>
            <a:off x="288000" y="1784350"/>
            <a:ext cx="5616332"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Subtitle"/>
          <p:cNvSpPr>
            <a:spLocks noGrp="1"/>
          </p:cNvSpPr>
          <p:nvPr>
            <p:ph type="body" sz="quarter" idx="13"/>
          </p:nvPr>
        </p:nvSpPr>
        <p:spPr>
          <a:xfrm>
            <a:off x="287339" y="980017"/>
            <a:ext cx="8569325" cy="5952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2166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solidFill>
                  <a:srgbClr val="58A618"/>
                </a:solidFill>
              </a:rPr>
              <a:t>Hogan Lovells</a:t>
            </a:r>
          </a:p>
        </p:txBody>
      </p:sp>
      <p:sp>
        <p:nvSpPr>
          <p:cNvPr id="9"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solidFill>
                  <a:srgbClr val="58A618"/>
                </a:solidFill>
              </a:rPr>
              <a:t>|  </a:t>
            </a:r>
            <a:fld id="{6967D197-2218-4700-B211-63EF06F51A7E}" type="slidenum">
              <a:rPr lang="en-GB" smtClean="0">
                <a:solidFill>
                  <a:srgbClr val="58A618"/>
                </a:solidFill>
              </a:rPr>
              <a:pPr/>
              <a:t>‹#›</a:t>
            </a:fld>
            <a:endParaRPr lang="en-GB" dirty="0">
              <a:solidFill>
                <a:srgbClr val="58A618"/>
              </a:solidFill>
            </a:endParaRPr>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2274627"/>
            <a:ext cx="2664000" cy="426164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lumn Title Right Small"/>
          <p:cNvSpPr>
            <a:spLocks noGrp="1"/>
          </p:cNvSpPr>
          <p:nvPr>
            <p:ph type="body" sz="quarter" idx="19"/>
          </p:nvPr>
        </p:nvSpPr>
        <p:spPr>
          <a:xfrm>
            <a:off x="6192663" y="1784349"/>
            <a:ext cx="2664000" cy="48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12" name="Content Left Large"/>
          <p:cNvSpPr>
            <a:spLocks noGrp="1"/>
          </p:cNvSpPr>
          <p:nvPr>
            <p:ph sz="quarter" idx="16"/>
          </p:nvPr>
        </p:nvSpPr>
        <p:spPr>
          <a:xfrm>
            <a:off x="288000" y="2274627"/>
            <a:ext cx="5616332" cy="426164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lumn Title Left Large"/>
          <p:cNvSpPr>
            <a:spLocks noGrp="1"/>
          </p:cNvSpPr>
          <p:nvPr>
            <p:ph type="body" sz="quarter" idx="17"/>
          </p:nvPr>
        </p:nvSpPr>
        <p:spPr>
          <a:xfrm>
            <a:off x="288000" y="1784349"/>
            <a:ext cx="5616332" cy="48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7065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8" y="1319927"/>
            <a:ext cx="2814175" cy="880533"/>
          </a:xfrm>
        </p:spPr>
        <p:txBody>
          <a:bodyPr/>
          <a:lstStyle>
            <a:lvl1pPr marL="0" indent="0">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498367" y="674512"/>
            <a:ext cx="3149685" cy="595200"/>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09926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8" y="1883543"/>
            <a:ext cx="2814175" cy="880533"/>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5934974" y="1143063"/>
            <a:ext cx="2811288" cy="5952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62959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30" y="5426124"/>
            <a:ext cx="2814175" cy="880533"/>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396816" y="4685644"/>
            <a:ext cx="2811288" cy="5952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708517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8" y="4724508"/>
            <a:ext cx="2814175" cy="880533"/>
          </a:xfrm>
        </p:spPr>
        <p:txBody>
          <a:bodyPr/>
          <a:lstStyle>
            <a:lvl1pPr marL="0" indent="0" algn="r">
              <a:buNone/>
              <a:defRPr>
                <a:solidFill>
                  <a:schemeClr val="bg1"/>
                </a:solidFill>
                <a:latin typeface="+mj-lt"/>
              </a:defRPr>
            </a:lvl1pPr>
          </a:lstStyle>
          <a:p>
            <a:pPr lvl="0"/>
            <a:r>
              <a:rPr lang="en-US"/>
              <a:t>Click to edit Master text styles</a:t>
            </a:r>
          </a:p>
        </p:txBody>
      </p:sp>
      <p:sp>
        <p:nvSpPr>
          <p:cNvPr id="5" name="Section Divider Title"/>
          <p:cNvSpPr>
            <a:spLocks noGrp="1"/>
          </p:cNvSpPr>
          <p:nvPr>
            <p:ph type="title"/>
          </p:nvPr>
        </p:nvSpPr>
        <p:spPr>
          <a:xfrm>
            <a:off x="5934974" y="3984028"/>
            <a:ext cx="2811288" cy="5952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416475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8" y="1250939"/>
            <a:ext cx="2814175" cy="880533"/>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Title"/>
          <p:cNvSpPr>
            <a:spLocks noGrp="1"/>
          </p:cNvSpPr>
          <p:nvPr>
            <p:ph type="title"/>
          </p:nvPr>
        </p:nvSpPr>
        <p:spPr>
          <a:xfrm>
            <a:off x="431322" y="510459"/>
            <a:ext cx="4079371" cy="5952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96873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DA3EB9-8820-4D2F-B16A-240B053D721E}"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3517392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2" y="1250939"/>
            <a:ext cx="8384875" cy="2406661"/>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ubsection Divider Title"/>
          <p:cNvSpPr>
            <a:spLocks noGrp="1"/>
          </p:cNvSpPr>
          <p:nvPr>
            <p:ph type="title"/>
          </p:nvPr>
        </p:nvSpPr>
        <p:spPr>
          <a:xfrm>
            <a:off x="431322" y="510459"/>
            <a:ext cx="8376249" cy="5952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848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DA3EB9-8820-4D2F-B16A-240B053D721E}"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326175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DA3EB9-8820-4D2F-B16A-240B053D721E}"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101377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A3EB9-8820-4D2F-B16A-240B053D721E}"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399196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A3EB9-8820-4D2F-B16A-240B053D721E}"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418573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A3EB9-8820-4D2F-B16A-240B053D721E}"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FBF1-A5A5-4F68-91C3-18F22EB293A8}" type="slidenum">
              <a:rPr lang="en-US" smtClean="0"/>
              <a:t>‹#›</a:t>
            </a:fld>
            <a:endParaRPr lang="en-US"/>
          </a:p>
        </p:txBody>
      </p:sp>
    </p:spTree>
    <p:extLst>
      <p:ext uri="{BB962C8B-B14F-4D97-AF65-F5344CB8AC3E}">
        <p14:creationId xmlns:p14="http://schemas.microsoft.com/office/powerpoint/2010/main" val="218676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A3EB9-8820-4D2F-B16A-240B053D721E}" type="datetimeFigureOut">
              <a:rPr lang="en-US" smtClean="0"/>
              <a:t>10/18/2021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AFBF1-A5A5-4F68-91C3-18F22EB293A8}" type="slidenum">
              <a:rPr lang="en-US" smtClean="0"/>
              <a:t>‹#›</a:t>
            </a:fld>
            <a:endParaRPr lang="en-US"/>
          </a:p>
        </p:txBody>
      </p:sp>
    </p:spTree>
    <p:extLst>
      <p:ext uri="{BB962C8B-B14F-4D97-AF65-F5344CB8AC3E}">
        <p14:creationId xmlns:p14="http://schemas.microsoft.com/office/powerpoint/2010/main" val="37794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4" r:id="rId12"/>
    <p:sldLayoutId id="2147483757" r:id="rId13"/>
    <p:sldLayoutId id="2147483758" r:id="rId14"/>
    <p:sldLayoutId id="2147483759" r:id="rId15"/>
    <p:sldLayoutId id="2147483760" r:id="rId16"/>
    <p:sldLayoutId id="2147483762" r:id="rId17"/>
    <p:sldLayoutId id="2147483778" r:id="rId18"/>
    <p:sldLayoutId id="2147483779" r:id="rId19"/>
    <p:sldLayoutId id="2147483780" r:id="rId20"/>
    <p:sldLayoutId id="2147483781"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6320"/>
            <a:ext cx="9144000" cy="4526280"/>
          </a:xfrm>
          <a:prstGeom prst="rect">
            <a:avLst/>
          </a:prstGeom>
        </p:spPr>
      </p:pic>
      <p:sp>
        <p:nvSpPr>
          <p:cNvPr id="2" name="Title 1"/>
          <p:cNvSpPr>
            <a:spLocks noGrp="1"/>
          </p:cNvSpPr>
          <p:nvPr>
            <p:ph type="ctrTitle"/>
          </p:nvPr>
        </p:nvSpPr>
        <p:spPr>
          <a:xfrm>
            <a:off x="685800" y="2111375"/>
            <a:ext cx="7772400" cy="1774825"/>
          </a:xfrm>
        </p:spPr>
        <p:txBody>
          <a:bodyPr>
            <a:normAutofit fontScale="90000"/>
          </a:bodyPr>
          <a:lstStyle/>
          <a:p>
            <a:pPr>
              <a:spcBef>
                <a:spcPts val="1200"/>
              </a:spcBef>
            </a:pPr>
            <a:r>
              <a:rPr lang="en-US" sz="5300" b="1" dirty="0" smtClean="0">
                <a:latin typeface="Cambria" panose="02040503050406030204" pitchFamily="18" charset="0"/>
              </a:rPr>
              <a:t>Offshore Wind in the U.S.</a:t>
            </a:r>
            <a:br>
              <a:rPr lang="en-US" sz="5300" b="1" dirty="0" smtClean="0">
                <a:latin typeface="Cambria" panose="02040503050406030204" pitchFamily="18" charset="0"/>
              </a:rPr>
            </a:br>
            <a:r>
              <a:rPr lang="en-US" sz="3600" b="1" dirty="0" smtClean="0">
                <a:latin typeface="Cambria" panose="02040503050406030204" pitchFamily="18" charset="0"/>
              </a:rPr>
              <a:t>Past, Present, and Future</a:t>
            </a:r>
            <a:br>
              <a:rPr lang="en-US" sz="3600" b="1" dirty="0" smtClean="0">
                <a:latin typeface="Cambria" panose="02040503050406030204" pitchFamily="18" charset="0"/>
              </a:rPr>
            </a:br>
            <a:r>
              <a:rPr lang="en-US" sz="1000" dirty="0" smtClean="0">
                <a:latin typeface="Cambria" panose="02040503050406030204" pitchFamily="18" charset="0"/>
              </a:rPr>
              <a:t/>
            </a:r>
            <a:br>
              <a:rPr lang="en-US" sz="1000" dirty="0" smtClean="0">
                <a:latin typeface="Cambria" panose="02040503050406030204" pitchFamily="18" charset="0"/>
              </a:rPr>
            </a:br>
            <a:r>
              <a:rPr lang="en-US" sz="2200" dirty="0" smtClean="0">
                <a:latin typeface="Cambria" panose="02040503050406030204" pitchFamily="18" charset="0"/>
              </a:rPr>
              <a:t>October 19, </a:t>
            </a:r>
            <a:r>
              <a:rPr lang="en-US" sz="2200" dirty="0" smtClean="0">
                <a:latin typeface="Cambria" panose="02040503050406030204" pitchFamily="18" charset="0"/>
              </a:rPr>
              <a:t>2021</a:t>
            </a:r>
            <a:endParaRPr lang="en-US" sz="2200" dirty="0">
              <a:latin typeface="Cambria" panose="02040503050406030204" pitchFamily="18" charset="0"/>
            </a:endParaRPr>
          </a:p>
        </p:txBody>
      </p:sp>
      <p:sp>
        <p:nvSpPr>
          <p:cNvPr id="3" name="Subtitle 2"/>
          <p:cNvSpPr>
            <a:spLocks noGrp="1"/>
          </p:cNvSpPr>
          <p:nvPr>
            <p:ph type="subTitle" idx="1"/>
          </p:nvPr>
        </p:nvSpPr>
        <p:spPr>
          <a:xfrm>
            <a:off x="0" y="5486400"/>
            <a:ext cx="9144000" cy="1447800"/>
          </a:xfrm>
          <a:solidFill>
            <a:schemeClr val="tx1"/>
          </a:solidFill>
        </p:spPr>
        <p:txBody>
          <a:bodyPr>
            <a:normAutofit/>
          </a:bodyPr>
          <a:lstStyle/>
          <a:p>
            <a:endParaRPr lang="en-US" sz="1400" dirty="0" smtClean="0">
              <a:solidFill>
                <a:schemeClr val="tx1"/>
              </a:solidFill>
              <a:latin typeface="Cambria" panose="02040503050406030204" pitchFamily="18" charset="0"/>
            </a:endParaRPr>
          </a:p>
          <a:p>
            <a:r>
              <a:rPr lang="en-US" sz="2400" dirty="0" smtClean="0">
                <a:solidFill>
                  <a:schemeClr val="bg1"/>
                </a:solidFill>
                <a:latin typeface="Cambria" panose="02040503050406030204" pitchFamily="18" charset="0"/>
              </a:rPr>
              <a:t>Teresa R. Christopher</a:t>
            </a:r>
          </a:p>
          <a:p>
            <a:r>
              <a:rPr lang="en-US" sz="1400" dirty="0" smtClean="0">
                <a:solidFill>
                  <a:schemeClr val="bg1"/>
                </a:solidFill>
                <a:latin typeface="Cambria" panose="02040503050406030204" pitchFamily="18" charset="0"/>
              </a:rPr>
              <a:t>Former White House Ocean Policy Advisor</a:t>
            </a:r>
          </a:p>
          <a:p>
            <a:r>
              <a:rPr lang="en-US" sz="1400" dirty="0" smtClean="0">
                <a:solidFill>
                  <a:schemeClr val="bg1"/>
                </a:solidFill>
                <a:latin typeface="Cambria" panose="02040503050406030204" pitchFamily="18" charset="0"/>
              </a:rPr>
              <a:t>Founder &amp; Principal, </a:t>
            </a:r>
            <a:r>
              <a:rPr lang="en-US" sz="1400" dirty="0" err="1" smtClean="0">
                <a:solidFill>
                  <a:schemeClr val="bg1"/>
                </a:solidFill>
                <a:latin typeface="Cambria" panose="02040503050406030204" pitchFamily="18" charset="0"/>
              </a:rPr>
              <a:t>T.R.Christopher</a:t>
            </a:r>
            <a:r>
              <a:rPr lang="en-US" sz="1400" dirty="0" smtClean="0">
                <a:solidFill>
                  <a:schemeClr val="bg1"/>
                </a:solidFill>
                <a:latin typeface="Cambria" panose="02040503050406030204" pitchFamily="18" charset="0"/>
              </a:rPr>
              <a:t> </a:t>
            </a:r>
            <a:r>
              <a:rPr lang="en-US" sz="1400" dirty="0" smtClean="0">
                <a:solidFill>
                  <a:schemeClr val="bg1"/>
                </a:solidFill>
                <a:latin typeface="Cambria" panose="02040503050406030204" pitchFamily="18" charset="0"/>
              </a:rPr>
              <a:t>Strategies</a:t>
            </a:r>
            <a:endParaRPr lang="en-US" sz="1400" dirty="0">
              <a:solidFill>
                <a:schemeClr val="bg1"/>
              </a:solidFill>
              <a:latin typeface="Cambria" panose="02040503050406030204" pitchFamily="18" charset="0"/>
            </a:endParaRPr>
          </a:p>
        </p:txBody>
      </p:sp>
      <p:sp>
        <p:nvSpPr>
          <p:cNvPr id="10" name="Subtitle 2"/>
          <p:cNvSpPr txBox="1">
            <a:spLocks/>
          </p:cNvSpPr>
          <p:nvPr/>
        </p:nvSpPr>
        <p:spPr>
          <a:xfrm>
            <a:off x="0" y="0"/>
            <a:ext cx="9144000" cy="1036320"/>
          </a:xfrm>
          <a:prstGeom prst="rect">
            <a:avLst/>
          </a:prstGeom>
          <a:solidFill>
            <a:schemeClr val="tx1"/>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endParaRPr lang="en-US" sz="1500" b="1" dirty="0" smtClean="0">
              <a:solidFill>
                <a:schemeClr val="bg1"/>
              </a:solidFill>
              <a:latin typeface="Cambria" panose="02040503050406030204" pitchFamily="18" charset="0"/>
            </a:endParaRPr>
          </a:p>
        </p:txBody>
      </p:sp>
    </p:spTree>
    <p:extLst>
      <p:ext uri="{BB962C8B-B14F-4D97-AF65-F5344CB8AC3E}">
        <p14:creationId xmlns:p14="http://schemas.microsoft.com/office/powerpoint/2010/main" val="3817503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21527" y="6482519"/>
            <a:ext cx="1060547" cy="215444"/>
          </a:xfrm>
        </p:spPr>
        <p:txBody>
          <a:bodyPr/>
          <a:lstStyle/>
          <a:p>
            <a:r>
              <a:rPr lang="en-GB" dirty="0"/>
              <a:t>Climate Week NYC </a:t>
            </a:r>
            <a:r>
              <a:rPr lang="en-GB" dirty="0" smtClean="0"/>
              <a:t>| </a:t>
            </a:r>
            <a:fld id="{6967D197-2218-4700-B211-63EF06F51A7E}" type="slidenum">
              <a:rPr lang="en-GB" smtClean="0"/>
              <a:pPr/>
              <a:t>10</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288000" y="1228727"/>
            <a:ext cx="4068000" cy="5221693"/>
          </a:xfrm>
        </p:spPr>
        <p:txBody>
          <a:bodyPr>
            <a:normAutofit fontScale="62500" lnSpcReduction="20000"/>
          </a:bodyPr>
          <a:lstStyle/>
          <a:p>
            <a:pPr>
              <a:spcAft>
                <a:spcPts val="600"/>
              </a:spcAft>
            </a:pPr>
            <a:r>
              <a:rPr lang="en-US" dirty="0" smtClean="0">
                <a:latin typeface="Cambria" panose="02040503050406030204" pitchFamily="18" charset="0"/>
              </a:rPr>
              <a:t>Potential to provide </a:t>
            </a:r>
            <a:r>
              <a:rPr lang="en-US" b="1" dirty="0" smtClean="0">
                <a:latin typeface="Cambria" panose="02040503050406030204" pitchFamily="18" charset="0"/>
              </a:rPr>
              <a:t>over 80,000 jobs per year </a:t>
            </a:r>
            <a:r>
              <a:rPr lang="en-US" dirty="0" smtClean="0">
                <a:latin typeface="Cambria" panose="02040503050406030204" pitchFamily="18" charset="0"/>
              </a:rPr>
              <a:t>through development, construction and operation between 2025-2035 </a:t>
            </a:r>
            <a:endParaRPr lang="en-US" dirty="0">
              <a:latin typeface="Cambria" panose="02040503050406030204" pitchFamily="18" charset="0"/>
            </a:endParaRPr>
          </a:p>
          <a:p>
            <a:pPr>
              <a:spcAft>
                <a:spcPts val="600"/>
              </a:spcAft>
            </a:pPr>
            <a:r>
              <a:rPr lang="en-US" b="1" dirty="0" smtClean="0">
                <a:latin typeface="Cambria" panose="02040503050406030204" pitchFamily="18" charset="0"/>
              </a:rPr>
              <a:t>Already seeing investments </a:t>
            </a:r>
            <a:r>
              <a:rPr lang="en-US" dirty="0" smtClean="0">
                <a:latin typeface="Cambria" panose="02040503050406030204" pitchFamily="18" charset="0"/>
              </a:rPr>
              <a:t>in port </a:t>
            </a:r>
            <a:r>
              <a:rPr lang="en-US" dirty="0">
                <a:latin typeface="Cambria" panose="02040503050406030204" pitchFamily="18" charset="0"/>
              </a:rPr>
              <a:t>i</a:t>
            </a:r>
            <a:r>
              <a:rPr lang="en-US" dirty="0" smtClean="0">
                <a:latin typeface="Cambria" panose="02040503050406030204" pitchFamily="18" charset="0"/>
              </a:rPr>
              <a:t>nfrastructure, job training, manufacturing, ship building</a:t>
            </a:r>
            <a:endParaRPr lang="en-US" dirty="0">
              <a:latin typeface="Cambria" panose="02040503050406030204" pitchFamily="18" charset="0"/>
            </a:endParaRPr>
          </a:p>
          <a:p>
            <a:pPr>
              <a:spcAft>
                <a:spcPts val="600"/>
              </a:spcAft>
            </a:pPr>
            <a:r>
              <a:rPr lang="en-US" b="1" dirty="0" smtClean="0">
                <a:latin typeface="Cambria" panose="02040503050406030204" pitchFamily="18" charset="0"/>
              </a:rPr>
              <a:t>States vying for opportunities</a:t>
            </a:r>
          </a:p>
          <a:p>
            <a:pPr lvl="1"/>
            <a:r>
              <a:rPr lang="en-US" dirty="0" smtClean="0">
                <a:latin typeface="Cambria" panose="02040503050406030204" pitchFamily="18" charset="0"/>
              </a:rPr>
              <a:t>NJ Wind Port (first facility purpose built)</a:t>
            </a:r>
          </a:p>
          <a:p>
            <a:pPr lvl="1"/>
            <a:r>
              <a:rPr lang="en-US" dirty="0" smtClean="0">
                <a:latin typeface="Cambria" panose="02040503050406030204" pitchFamily="18" charset="0"/>
              </a:rPr>
              <a:t>NC, VA, MD created Southeast </a:t>
            </a:r>
            <a:r>
              <a:rPr lang="en-US" dirty="0">
                <a:latin typeface="Cambria" panose="02040503050406030204" pitchFamily="18" charset="0"/>
              </a:rPr>
              <a:t>and Mid-Atlantic Regional Transformative Partnership for Offshore Wind Energy Resources (SMART-POWER</a:t>
            </a:r>
            <a:r>
              <a:rPr lang="en-US" dirty="0" smtClean="0">
                <a:latin typeface="Cambria" panose="02040503050406030204" pitchFamily="18" charset="0"/>
              </a:rPr>
              <a:t>)</a:t>
            </a:r>
          </a:p>
          <a:p>
            <a:pPr lvl="1"/>
            <a:r>
              <a:rPr lang="en-US" dirty="0" smtClean="0">
                <a:latin typeface="Cambria" panose="02040503050406030204" pitchFamily="18" charset="0"/>
              </a:rPr>
              <a:t>NY Port of </a:t>
            </a:r>
            <a:r>
              <a:rPr lang="en-US" dirty="0" err="1" smtClean="0">
                <a:latin typeface="Cambria" panose="02040503050406030204" pitchFamily="18" charset="0"/>
              </a:rPr>
              <a:t>Coeymans</a:t>
            </a:r>
            <a:r>
              <a:rPr lang="en-US" dirty="0" smtClean="0">
                <a:latin typeface="Cambria" panose="02040503050406030204" pitchFamily="18" charset="0"/>
              </a:rPr>
              <a:t> </a:t>
            </a:r>
          </a:p>
          <a:p>
            <a:pPr lvl="1"/>
            <a:r>
              <a:rPr lang="en-US" dirty="0" smtClean="0">
                <a:latin typeface="Cambria" panose="02040503050406030204" pitchFamily="18" charset="0"/>
              </a:rPr>
              <a:t>Not </a:t>
            </a:r>
            <a:r>
              <a:rPr lang="en-US" dirty="0" smtClean="0">
                <a:latin typeface="Cambria" panose="02040503050406030204" pitchFamily="18" charset="0"/>
              </a:rPr>
              <a:t>just coastal states</a:t>
            </a:r>
            <a:endParaRPr lang="en-US" dirty="0">
              <a:latin typeface="Cambria" panose="02040503050406030204" pitchFamily="18" charset="0"/>
            </a:endParaRPr>
          </a:p>
          <a:p>
            <a:pPr marL="0" indent="0">
              <a:buNone/>
            </a:pPr>
            <a:endParaRPr lang="en-US" dirty="0">
              <a:latin typeface="Cambria" panose="02040503050406030204" pitchFamily="18" charset="0"/>
            </a:endParaRPr>
          </a:p>
          <a:p>
            <a:pPr lvl="1"/>
            <a:endParaRPr lang="en-US" dirty="0"/>
          </a:p>
          <a:p>
            <a:pPr lvl="1"/>
            <a:endParaRPr lang="en-US" dirty="0"/>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457200" y="-6790"/>
            <a:ext cx="8229600" cy="1143000"/>
          </a:xfrm>
        </p:spPr>
        <p:txBody>
          <a:bodyPr/>
          <a:lstStyle/>
          <a:p>
            <a:r>
              <a:rPr lang="en-US" dirty="0" smtClean="0">
                <a:latin typeface="Cambria" panose="02040503050406030204" pitchFamily="18" charset="0"/>
              </a:rPr>
              <a:t>Bolstering the Economy</a:t>
            </a:r>
            <a:endParaRPr lang="en-US" dirty="0">
              <a:latin typeface="Cambria" panose="02040503050406030204" pitchFamily="18" charset="0"/>
            </a:endParaRPr>
          </a:p>
        </p:txBody>
      </p:sp>
      <p:cxnSp>
        <p:nvCxnSpPr>
          <p:cNvPr id="6" name="Straight Connector 5"/>
          <p:cNvCxnSpPr/>
          <p:nvPr/>
        </p:nvCxnSpPr>
        <p:spPr>
          <a:xfrm>
            <a:off x="457200" y="10668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464" y="1371599"/>
            <a:ext cx="3425336" cy="192675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464" y="3733800"/>
            <a:ext cx="3425336" cy="2283557"/>
          </a:xfrm>
          <a:prstGeom prst="rect">
            <a:avLst/>
          </a:prstGeom>
        </p:spPr>
      </p:pic>
    </p:spTree>
    <p:extLst>
      <p:ext uri="{BB962C8B-B14F-4D97-AF65-F5344CB8AC3E}">
        <p14:creationId xmlns:p14="http://schemas.microsoft.com/office/powerpoint/2010/main" val="1886553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21527" y="6482519"/>
            <a:ext cx="1060547" cy="215444"/>
          </a:xfrm>
        </p:spPr>
        <p:txBody>
          <a:bodyPr/>
          <a:lstStyle/>
          <a:p>
            <a:r>
              <a:rPr lang="en-GB" dirty="0"/>
              <a:t>Climate Week NYC | </a:t>
            </a:r>
            <a:fld id="{6967D197-2218-4700-B211-63EF06F51A7E}" type="slidenum">
              <a:rPr lang="en-GB"/>
              <a:pPr/>
              <a:t>11</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288000" y="1228727"/>
            <a:ext cx="5198400" cy="5221693"/>
          </a:xfrm>
        </p:spPr>
        <p:txBody>
          <a:bodyPr>
            <a:normAutofit fontScale="62500" lnSpcReduction="20000"/>
          </a:bodyPr>
          <a:lstStyle/>
          <a:p>
            <a:r>
              <a:rPr lang="en-US" b="1" dirty="0" smtClean="0">
                <a:latin typeface="Cambria" panose="02040503050406030204" pitchFamily="18" charset="0"/>
              </a:rPr>
              <a:t>Federal Leadership</a:t>
            </a:r>
          </a:p>
          <a:p>
            <a:pPr lvl="1"/>
            <a:r>
              <a:rPr lang="en-US" dirty="0" smtClean="0">
                <a:latin typeface="Cambria" panose="02040503050406030204" pitchFamily="18" charset="0"/>
              </a:rPr>
              <a:t>Appoint Offshore Wind Czar in Executive Office of the President to coordinate across agencies and provide day to day leadership</a:t>
            </a:r>
          </a:p>
          <a:p>
            <a:pPr marL="457200" lvl="1" indent="0">
              <a:buNone/>
            </a:pPr>
            <a:endParaRPr lang="en-US" dirty="0" smtClean="0">
              <a:latin typeface="Cambria" panose="02040503050406030204" pitchFamily="18" charset="0"/>
            </a:endParaRPr>
          </a:p>
          <a:p>
            <a:r>
              <a:rPr lang="en-US" b="1" dirty="0" smtClean="0">
                <a:latin typeface="Cambria" panose="02040503050406030204" pitchFamily="18" charset="0"/>
              </a:rPr>
              <a:t>Increase Staffing and Resources at BOEM and other Regulatory Agencies</a:t>
            </a:r>
          </a:p>
          <a:p>
            <a:pPr marL="0" indent="0">
              <a:buNone/>
            </a:pPr>
            <a:endParaRPr lang="en-US" b="1" dirty="0" smtClean="0">
              <a:latin typeface="Cambria" panose="02040503050406030204" pitchFamily="18" charset="0"/>
            </a:endParaRPr>
          </a:p>
          <a:p>
            <a:r>
              <a:rPr lang="en-US" b="1" dirty="0" smtClean="0">
                <a:latin typeface="Cambria" panose="02040503050406030204" pitchFamily="18" charset="0"/>
              </a:rPr>
              <a:t>Offshore Wind Transmission Master Plan</a:t>
            </a:r>
            <a:endParaRPr lang="en-US" b="1" dirty="0">
              <a:latin typeface="Cambria" panose="02040503050406030204" pitchFamily="18" charset="0"/>
            </a:endParaRPr>
          </a:p>
          <a:p>
            <a:pPr lvl="1"/>
            <a:r>
              <a:rPr lang="en-US" dirty="0" smtClean="0">
                <a:latin typeface="Cambria" panose="02040503050406030204" pitchFamily="18" charset="0"/>
              </a:rPr>
              <a:t>Plan and invest in Offshore Grid NOW</a:t>
            </a:r>
          </a:p>
          <a:p>
            <a:pPr lvl="1"/>
            <a:r>
              <a:rPr lang="en-US" dirty="0" smtClean="0">
                <a:latin typeface="Cambria" panose="02040503050406030204" pitchFamily="18" charset="0"/>
              </a:rPr>
              <a:t>develop master plan or regional master plans</a:t>
            </a:r>
          </a:p>
          <a:p>
            <a:pPr lvl="1"/>
            <a:r>
              <a:rPr lang="en-US" dirty="0" smtClean="0">
                <a:latin typeface="Cambria" panose="02040503050406030204" pitchFamily="18" charset="0"/>
              </a:rPr>
              <a:t>a high capacity transmission “backbone” or a “hub and spoke” model</a:t>
            </a:r>
          </a:p>
          <a:p>
            <a:pPr marL="457200" lvl="1" indent="0">
              <a:buNone/>
            </a:pPr>
            <a:endParaRPr lang="en-US" dirty="0" smtClean="0">
              <a:latin typeface="Cambria" panose="02040503050406030204" pitchFamily="18" charset="0"/>
            </a:endParaRPr>
          </a:p>
          <a:p>
            <a:r>
              <a:rPr lang="en-US" b="1" dirty="0" smtClean="0">
                <a:latin typeface="Cambria" panose="02040503050406030204" pitchFamily="18" charset="0"/>
              </a:rPr>
              <a:t>Continue to invest in technology</a:t>
            </a:r>
          </a:p>
          <a:p>
            <a:pPr lvl="1"/>
            <a:r>
              <a:rPr lang="en-US" dirty="0" smtClean="0">
                <a:latin typeface="Cambria" panose="02040503050406030204" pitchFamily="18" charset="0"/>
              </a:rPr>
              <a:t>Floating</a:t>
            </a:r>
          </a:p>
          <a:p>
            <a:pPr lvl="1"/>
            <a:r>
              <a:rPr lang="en-US" dirty="0" smtClean="0">
                <a:latin typeface="Cambria" panose="02040503050406030204" pitchFamily="18" charset="0"/>
              </a:rPr>
              <a:t>Waste recycling</a:t>
            </a:r>
          </a:p>
          <a:p>
            <a:pPr marL="457200" lvl="1" indent="0">
              <a:buNone/>
            </a:pPr>
            <a:endParaRPr lang="en-US" dirty="0" smtClean="0">
              <a:latin typeface="Cambria" panose="02040503050406030204" pitchFamily="18" charset="0"/>
            </a:endParaRPr>
          </a:p>
          <a:p>
            <a:pPr lvl="1"/>
            <a:endParaRPr lang="en-US" dirty="0" smtClean="0">
              <a:latin typeface="Cambria" panose="02040503050406030204" pitchFamily="18" charset="0"/>
            </a:endParaRPr>
          </a:p>
          <a:p>
            <a:pPr marL="457200" lvl="1" indent="0">
              <a:buNone/>
            </a:pPr>
            <a:endParaRPr lang="en-US" dirty="0">
              <a:latin typeface="Cambria" panose="02040503050406030204" pitchFamily="18" charset="0"/>
            </a:endParaRPr>
          </a:p>
          <a:p>
            <a:pPr marL="0" indent="0">
              <a:buNone/>
            </a:pPr>
            <a:endParaRPr lang="en-US" dirty="0"/>
          </a:p>
          <a:p>
            <a:pPr lvl="1"/>
            <a:endParaRPr lang="en-US" dirty="0"/>
          </a:p>
          <a:p>
            <a:pPr lvl="1"/>
            <a:endParaRPr lang="en-US" dirty="0"/>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0" y="152400"/>
            <a:ext cx="9144000" cy="1143000"/>
          </a:xfrm>
        </p:spPr>
        <p:txBody>
          <a:bodyPr>
            <a:noAutofit/>
          </a:bodyPr>
          <a:lstStyle/>
          <a:p>
            <a:r>
              <a:rPr lang="en-US" sz="3600" dirty="0" smtClean="0">
                <a:latin typeface="Cambria" panose="02040503050406030204" pitchFamily="18" charset="0"/>
              </a:rPr>
              <a:t>Advancing Offshore Wind: Recommendations</a:t>
            </a:r>
            <a:endParaRPr lang="en-US" sz="3600" dirty="0">
              <a:latin typeface="Cambria" panose="02040503050406030204" pitchFamily="18" charset="0"/>
            </a:endParaRPr>
          </a:p>
        </p:txBody>
      </p:sp>
      <p:cxnSp>
        <p:nvCxnSpPr>
          <p:cNvPr id="9" name="Straight Connector 8"/>
          <p:cNvCxnSpPr/>
          <p:nvPr/>
        </p:nvCxnSpPr>
        <p:spPr>
          <a:xfrm>
            <a:off x="457200" y="10668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747838"/>
            <a:ext cx="3352799" cy="18859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799" y="3855207"/>
            <a:ext cx="3352799" cy="2179319"/>
          </a:xfrm>
          <a:prstGeom prst="rect">
            <a:avLst/>
          </a:prstGeom>
        </p:spPr>
      </p:pic>
    </p:spTree>
    <p:extLst>
      <p:ext uri="{BB962C8B-B14F-4D97-AF65-F5344CB8AC3E}">
        <p14:creationId xmlns:p14="http://schemas.microsoft.com/office/powerpoint/2010/main" val="2453029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21527" y="6482519"/>
            <a:ext cx="1060547" cy="215444"/>
          </a:xfrm>
        </p:spPr>
        <p:txBody>
          <a:bodyPr/>
          <a:lstStyle/>
          <a:p>
            <a:r>
              <a:rPr lang="en-GB" dirty="0"/>
              <a:t>Climate Week NYC | </a:t>
            </a:r>
            <a:fld id="{6967D197-2218-4700-B211-63EF06F51A7E}" type="slidenum">
              <a:rPr lang="en-GB"/>
              <a:pPr/>
              <a:t>12</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288000" y="1228727"/>
            <a:ext cx="5046000" cy="5221693"/>
          </a:xfrm>
        </p:spPr>
        <p:txBody>
          <a:bodyPr>
            <a:normAutofit fontScale="92500" lnSpcReduction="10000"/>
          </a:bodyPr>
          <a:lstStyle/>
          <a:p>
            <a:r>
              <a:rPr lang="en-US" sz="2600" b="1" dirty="0" smtClean="0">
                <a:latin typeface="Cambria" panose="02040503050406030204" pitchFamily="18" charset="0"/>
              </a:rPr>
              <a:t>Address User Conflicts Up Front</a:t>
            </a:r>
            <a:endParaRPr lang="en-US" sz="2600" dirty="0">
              <a:latin typeface="Cambria" panose="02040503050406030204" pitchFamily="18" charset="0"/>
            </a:endParaRPr>
          </a:p>
          <a:p>
            <a:pPr lvl="1"/>
            <a:r>
              <a:rPr lang="en-US" sz="2400" dirty="0" smtClean="0">
                <a:latin typeface="Cambria" panose="02040503050406030204" pitchFamily="18" charset="0"/>
              </a:rPr>
              <a:t>Regional Ocean Planning </a:t>
            </a:r>
            <a:endParaRPr lang="en-US" sz="2400" dirty="0">
              <a:latin typeface="Cambria" panose="02040503050406030204" pitchFamily="18" charset="0"/>
            </a:endParaRPr>
          </a:p>
          <a:p>
            <a:pPr lvl="1"/>
            <a:r>
              <a:rPr lang="en-US" sz="2400" dirty="0" smtClean="0">
                <a:latin typeface="Cambria" panose="02040503050406030204" pitchFamily="18" charset="0"/>
              </a:rPr>
              <a:t>Look for </a:t>
            </a:r>
            <a:r>
              <a:rPr lang="en-US" sz="2400" dirty="0" smtClean="0">
                <a:latin typeface="Cambria" panose="02040503050406030204" pitchFamily="18" charset="0"/>
              </a:rPr>
              <a:t>synergies </a:t>
            </a:r>
            <a:r>
              <a:rPr lang="en-US" sz="2400" dirty="0" smtClean="0">
                <a:latin typeface="Cambria" panose="02040503050406030204" pitchFamily="18" charset="0"/>
              </a:rPr>
              <a:t>to co-locate </a:t>
            </a:r>
            <a:r>
              <a:rPr lang="en-US" sz="2400" dirty="0" smtClean="0">
                <a:latin typeface="Cambria" panose="02040503050406030204" pitchFamily="18" charset="0"/>
              </a:rPr>
              <a:t>uses </a:t>
            </a:r>
            <a:endParaRPr lang="en-US" sz="2400" dirty="0" smtClean="0">
              <a:latin typeface="Cambria" panose="02040503050406030204" pitchFamily="18" charset="0"/>
            </a:endParaRPr>
          </a:p>
          <a:p>
            <a:pPr>
              <a:spcAft>
                <a:spcPts val="600"/>
              </a:spcAft>
            </a:pPr>
            <a:r>
              <a:rPr lang="en-US" sz="2600" dirty="0">
                <a:latin typeface="Cambria" panose="02040503050406030204" pitchFamily="18" charset="0"/>
              </a:rPr>
              <a:t>C</a:t>
            </a:r>
            <a:r>
              <a:rPr lang="en-US" sz="2600" dirty="0" smtClean="0">
                <a:latin typeface="Cambria" panose="02040503050406030204" pitchFamily="18" charset="0"/>
              </a:rPr>
              <a:t>ontinue to </a:t>
            </a:r>
            <a:r>
              <a:rPr lang="en-US" sz="2600" b="1" dirty="0" smtClean="0">
                <a:latin typeface="Cambria" panose="02040503050406030204" pitchFamily="18" charset="0"/>
              </a:rPr>
              <a:t>invest in baseline science</a:t>
            </a:r>
          </a:p>
          <a:p>
            <a:pPr>
              <a:spcAft>
                <a:spcPts val="600"/>
              </a:spcAft>
            </a:pPr>
            <a:r>
              <a:rPr lang="en-US" sz="2600" dirty="0" smtClean="0">
                <a:latin typeface="Cambria" panose="02040503050406030204" pitchFamily="18" charset="0"/>
              </a:rPr>
              <a:t>Congress should </a:t>
            </a:r>
            <a:r>
              <a:rPr lang="en-US" sz="2600" b="1" dirty="0" smtClean="0">
                <a:latin typeface="Cambria" panose="02040503050406030204" pitchFamily="18" charset="0"/>
              </a:rPr>
              <a:t>establish dedicated fund</a:t>
            </a:r>
            <a:r>
              <a:rPr lang="en-US" sz="2600" dirty="0" smtClean="0">
                <a:latin typeface="Cambria" panose="02040503050406030204" pitchFamily="18" charset="0"/>
              </a:rPr>
              <a:t> to support research and mitigate environmental impacts</a:t>
            </a:r>
          </a:p>
          <a:p>
            <a:pPr>
              <a:spcAft>
                <a:spcPts val="600"/>
              </a:spcAft>
            </a:pPr>
            <a:r>
              <a:rPr lang="en-US" sz="2600" dirty="0" smtClean="0">
                <a:latin typeface="Cambria" panose="02040503050406030204" pitchFamily="18" charset="0"/>
              </a:rPr>
              <a:t>Address cumulative impacts</a:t>
            </a:r>
          </a:p>
          <a:p>
            <a:pPr>
              <a:spcAft>
                <a:spcPts val="600"/>
              </a:spcAft>
            </a:pPr>
            <a:r>
              <a:rPr lang="en-US" sz="2600" dirty="0" smtClean="0">
                <a:latin typeface="Cambria" panose="02040503050406030204" pitchFamily="18" charset="0"/>
              </a:rPr>
              <a:t>Ensure that the </a:t>
            </a:r>
            <a:r>
              <a:rPr lang="en-US" sz="2600" b="1" dirty="0" smtClean="0">
                <a:latin typeface="Cambria" panose="02040503050406030204" pitchFamily="18" charset="0"/>
              </a:rPr>
              <a:t>communities hosting receive some of benefits</a:t>
            </a:r>
          </a:p>
          <a:p>
            <a:pPr lvl="1">
              <a:spcAft>
                <a:spcPts val="600"/>
              </a:spcAft>
            </a:pPr>
            <a:endParaRPr lang="en-US" sz="2400" dirty="0" smtClean="0">
              <a:latin typeface="Cambria" panose="02040503050406030204" pitchFamily="18" charset="0"/>
            </a:endParaRPr>
          </a:p>
          <a:p>
            <a:pPr>
              <a:spcAft>
                <a:spcPts val="600"/>
              </a:spcAft>
            </a:pPr>
            <a:endParaRPr lang="en-US" sz="2800" dirty="0" smtClean="0">
              <a:latin typeface="Cambria" panose="02040503050406030204" pitchFamily="18" charset="0"/>
            </a:endParaRPr>
          </a:p>
          <a:p>
            <a:pPr marL="0" indent="0">
              <a:buNone/>
            </a:pPr>
            <a:endParaRPr lang="en-US" dirty="0"/>
          </a:p>
          <a:p>
            <a:pPr lvl="1"/>
            <a:endParaRPr lang="en-US" dirty="0"/>
          </a:p>
          <a:p>
            <a:pPr lvl="1"/>
            <a:endParaRPr lang="en-US" dirty="0"/>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0" y="152400"/>
            <a:ext cx="9144000" cy="1143000"/>
          </a:xfrm>
        </p:spPr>
        <p:txBody>
          <a:bodyPr>
            <a:noAutofit/>
          </a:bodyPr>
          <a:lstStyle/>
          <a:p>
            <a:r>
              <a:rPr lang="en-US" sz="3600" dirty="0" smtClean="0">
                <a:latin typeface="Cambria" panose="02040503050406030204" pitchFamily="18" charset="0"/>
              </a:rPr>
              <a:t>Advancing Offshore Wind: Recommendations</a:t>
            </a:r>
            <a:endParaRPr lang="en-US" sz="3600" dirty="0">
              <a:latin typeface="Cambria" panose="02040503050406030204" pitchFamily="18" charset="0"/>
            </a:endParaRPr>
          </a:p>
        </p:txBody>
      </p:sp>
      <p:cxnSp>
        <p:nvCxnSpPr>
          <p:cNvPr id="9" name="Straight Connector 8"/>
          <p:cNvCxnSpPr/>
          <p:nvPr/>
        </p:nvCxnSpPr>
        <p:spPr>
          <a:xfrm>
            <a:off x="457200" y="10668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012" y="4027488"/>
            <a:ext cx="3273188" cy="2429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6012" y="1428750"/>
            <a:ext cx="3124200" cy="2343150"/>
          </a:xfrm>
          <a:prstGeom prst="rect">
            <a:avLst/>
          </a:prstGeom>
        </p:spPr>
      </p:pic>
    </p:spTree>
    <p:extLst>
      <p:ext uri="{BB962C8B-B14F-4D97-AF65-F5344CB8AC3E}">
        <p14:creationId xmlns:p14="http://schemas.microsoft.com/office/powerpoint/2010/main" val="3806263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21527" y="6482519"/>
            <a:ext cx="1060547" cy="215444"/>
          </a:xfrm>
        </p:spPr>
        <p:txBody>
          <a:bodyPr/>
          <a:lstStyle/>
          <a:p>
            <a:r>
              <a:rPr lang="en-GB" dirty="0"/>
              <a:t>Climate Week NYC | </a:t>
            </a:r>
            <a:fld id="{6967D197-2218-4700-B211-63EF06F51A7E}" type="slidenum">
              <a:rPr lang="en-GB"/>
              <a:pPr/>
              <a:t>13</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838200" y="1371600"/>
            <a:ext cx="5046000" cy="5221693"/>
          </a:xfrm>
        </p:spPr>
        <p:txBody>
          <a:bodyPr>
            <a:normAutofit/>
          </a:bodyPr>
          <a:lstStyle/>
          <a:p>
            <a:pPr>
              <a:spcAft>
                <a:spcPts val="600"/>
              </a:spcAft>
            </a:pPr>
            <a:r>
              <a:rPr lang="en-US" sz="2800" b="1" dirty="0" smtClean="0">
                <a:latin typeface="Cambria" panose="02040503050406030204" pitchFamily="18" charset="0"/>
              </a:rPr>
              <a:t>Build domestic capability and capacity </a:t>
            </a:r>
            <a:r>
              <a:rPr lang="en-US" sz="2800" dirty="0" smtClean="0">
                <a:latin typeface="Cambria" panose="02040503050406030204" pitchFamily="18" charset="0"/>
              </a:rPr>
              <a:t>of workforce and supply chain</a:t>
            </a:r>
          </a:p>
          <a:p>
            <a:pPr lvl="1">
              <a:spcAft>
                <a:spcPts val="600"/>
              </a:spcAft>
            </a:pPr>
            <a:r>
              <a:rPr lang="en-US" sz="2400" dirty="0" smtClean="0">
                <a:latin typeface="Cambria" panose="02040503050406030204" pitchFamily="18" charset="0"/>
              </a:rPr>
              <a:t>Invest in workforce training programs</a:t>
            </a:r>
          </a:p>
          <a:p>
            <a:pPr lvl="1">
              <a:spcAft>
                <a:spcPts val="600"/>
              </a:spcAft>
            </a:pPr>
            <a:r>
              <a:rPr lang="en-US" sz="2400" dirty="0">
                <a:latin typeface="Cambria" panose="02040503050406030204" pitchFamily="18" charset="0"/>
              </a:rPr>
              <a:t>I</a:t>
            </a:r>
            <a:r>
              <a:rPr lang="en-US" sz="2400" dirty="0" smtClean="0">
                <a:latin typeface="Cambria" panose="02040503050406030204" pitchFamily="18" charset="0"/>
              </a:rPr>
              <a:t>nvest in manufacturing programs that create and enhance domestic supply chains</a:t>
            </a:r>
          </a:p>
          <a:p>
            <a:pPr lvl="1">
              <a:spcAft>
                <a:spcPts val="600"/>
              </a:spcAft>
            </a:pPr>
            <a:endParaRPr lang="en-US" sz="2400" dirty="0" smtClean="0">
              <a:latin typeface="Cambria" panose="02040503050406030204" pitchFamily="18" charset="0"/>
            </a:endParaRPr>
          </a:p>
          <a:p>
            <a:pPr marL="0" indent="0">
              <a:buNone/>
            </a:pPr>
            <a:endParaRPr lang="en-US" dirty="0"/>
          </a:p>
          <a:p>
            <a:pPr lvl="1"/>
            <a:endParaRPr lang="en-US" dirty="0"/>
          </a:p>
          <a:p>
            <a:pPr lvl="1"/>
            <a:endParaRPr lang="en-US" dirty="0"/>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0" y="152400"/>
            <a:ext cx="9144000" cy="1143000"/>
          </a:xfrm>
        </p:spPr>
        <p:txBody>
          <a:bodyPr>
            <a:noAutofit/>
          </a:bodyPr>
          <a:lstStyle/>
          <a:p>
            <a:r>
              <a:rPr lang="en-US" sz="3600" dirty="0" smtClean="0">
                <a:latin typeface="Cambria" panose="02040503050406030204" pitchFamily="18" charset="0"/>
              </a:rPr>
              <a:t>Advancing Offshore Wind: Recommendations</a:t>
            </a:r>
            <a:endParaRPr lang="en-US" sz="3600" dirty="0">
              <a:latin typeface="Cambria" panose="02040503050406030204" pitchFamily="18" charset="0"/>
            </a:endParaRPr>
          </a:p>
        </p:txBody>
      </p:sp>
      <p:cxnSp>
        <p:nvCxnSpPr>
          <p:cNvPr id="9" name="Straight Connector 8"/>
          <p:cNvCxnSpPr/>
          <p:nvPr/>
        </p:nvCxnSpPr>
        <p:spPr>
          <a:xfrm>
            <a:off x="457200" y="10668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189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62000"/>
            <a:ext cx="10666639" cy="5105400"/>
          </a:xfrm>
          <a:prstGeom prst="rect">
            <a:avLst/>
          </a:prstGeom>
        </p:spPr>
      </p:pic>
      <p:sp>
        <p:nvSpPr>
          <p:cNvPr id="2" name="Title 1"/>
          <p:cNvSpPr>
            <a:spLocks noGrp="1"/>
          </p:cNvSpPr>
          <p:nvPr>
            <p:ph type="ctrTitle"/>
          </p:nvPr>
        </p:nvSpPr>
        <p:spPr>
          <a:xfrm>
            <a:off x="663348" y="609600"/>
            <a:ext cx="7772400" cy="1470025"/>
          </a:xfrm>
        </p:spPr>
        <p:txBody>
          <a:bodyPr>
            <a:normAutofit/>
          </a:bodyPr>
          <a:lstStyle/>
          <a:p>
            <a:r>
              <a:rPr lang="en-US" sz="5300" dirty="0" smtClean="0">
                <a:latin typeface="Cambria" panose="02040503050406030204" pitchFamily="18" charset="0"/>
              </a:rPr>
              <a:t>Thank you!</a:t>
            </a:r>
            <a:endParaRPr lang="en-US" sz="3600" dirty="0">
              <a:latin typeface="Cambria" panose="02040503050406030204" pitchFamily="18" charset="0"/>
            </a:endParaRPr>
          </a:p>
        </p:txBody>
      </p:sp>
    </p:spTree>
    <p:extLst>
      <p:ext uri="{BB962C8B-B14F-4D97-AF65-F5344CB8AC3E}">
        <p14:creationId xmlns:p14="http://schemas.microsoft.com/office/powerpoint/2010/main" val="3361744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72823" y="6482519"/>
            <a:ext cx="1009251" cy="215444"/>
          </a:xfrm>
        </p:spPr>
        <p:txBody>
          <a:bodyPr/>
          <a:lstStyle/>
          <a:p>
            <a:r>
              <a:rPr lang="en-GB" dirty="0"/>
              <a:t>Climate Week NYC | </a:t>
            </a:r>
            <a:fld id="{6967D197-2218-4700-B211-63EF06F51A7E}" type="slidenum">
              <a:rPr lang="en-GB"/>
              <a:pPr/>
              <a:t>2</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288000" y="1371600"/>
            <a:ext cx="8551200" cy="5078820"/>
          </a:xfrm>
        </p:spPr>
        <p:txBody>
          <a:bodyPr>
            <a:noAutofit/>
          </a:bodyPr>
          <a:lstStyle/>
          <a:p>
            <a:pPr>
              <a:spcBef>
                <a:spcPts val="0"/>
              </a:spcBef>
              <a:spcAft>
                <a:spcPts val="600"/>
              </a:spcAft>
            </a:pPr>
            <a:r>
              <a:rPr lang="en-US" sz="2400" dirty="0" smtClean="0">
                <a:latin typeface="Cambria" panose="02040503050406030204" pitchFamily="18" charset="0"/>
              </a:rPr>
              <a:t>The Ocean as a Climate Solution</a:t>
            </a:r>
          </a:p>
          <a:p>
            <a:pPr lvl="1">
              <a:spcBef>
                <a:spcPts val="0"/>
              </a:spcBef>
              <a:spcAft>
                <a:spcPts val="600"/>
              </a:spcAft>
            </a:pPr>
            <a:r>
              <a:rPr lang="en-US" sz="2000" dirty="0" smtClean="0">
                <a:solidFill>
                  <a:srgbClr val="000000"/>
                </a:solidFill>
                <a:latin typeface="Cambria" panose="02040503050406030204" pitchFamily="18" charset="0"/>
              </a:rPr>
              <a:t>Ocean absorbs 25% of all CO</a:t>
            </a:r>
            <a:r>
              <a:rPr lang="en-US" sz="2000" baseline="-25000" dirty="0" smtClean="0">
                <a:solidFill>
                  <a:srgbClr val="000000"/>
                </a:solidFill>
                <a:latin typeface="Cambria" panose="02040503050406030204" pitchFamily="18" charset="0"/>
              </a:rPr>
              <a:t>2</a:t>
            </a:r>
            <a:r>
              <a:rPr lang="en-US" sz="2000" dirty="0" smtClean="0">
                <a:solidFill>
                  <a:srgbClr val="000000"/>
                </a:solidFill>
                <a:latin typeface="Cambria" panose="02040503050406030204" pitchFamily="18" charset="0"/>
              </a:rPr>
              <a:t> emissions</a:t>
            </a:r>
          </a:p>
          <a:p>
            <a:pPr lvl="1">
              <a:spcBef>
                <a:spcPts val="0"/>
              </a:spcBef>
              <a:spcAft>
                <a:spcPts val="600"/>
              </a:spcAft>
            </a:pPr>
            <a:r>
              <a:rPr lang="en-US" sz="2000" dirty="0" smtClean="0">
                <a:solidFill>
                  <a:srgbClr val="000000"/>
                </a:solidFill>
                <a:latin typeface="Cambria" panose="02040503050406030204" pitchFamily="18" charset="0"/>
              </a:rPr>
              <a:t>Captures 90% of the additional heat generated from those emissions</a:t>
            </a:r>
          </a:p>
          <a:p>
            <a:pPr lvl="1">
              <a:spcBef>
                <a:spcPts val="0"/>
              </a:spcBef>
              <a:spcAft>
                <a:spcPts val="600"/>
              </a:spcAft>
            </a:pPr>
            <a:r>
              <a:rPr lang="en-US" sz="2000" dirty="0" smtClean="0">
                <a:solidFill>
                  <a:srgbClr val="000000"/>
                </a:solidFill>
                <a:latin typeface="Cambria" panose="02040503050406030204" pitchFamily="18" charset="0"/>
              </a:rPr>
              <a:t>Ocean can provide key source of renewable energy through </a:t>
            </a:r>
            <a:r>
              <a:rPr lang="en-US" sz="2000" b="1" dirty="0" smtClean="0">
                <a:solidFill>
                  <a:srgbClr val="000000"/>
                </a:solidFill>
                <a:latin typeface="Cambria" panose="02040503050406030204" pitchFamily="18" charset="0"/>
              </a:rPr>
              <a:t>Offshore </a:t>
            </a:r>
            <a:r>
              <a:rPr lang="en-US" sz="2000" b="1" dirty="0">
                <a:solidFill>
                  <a:srgbClr val="000000"/>
                </a:solidFill>
                <a:latin typeface="Cambria" panose="02040503050406030204" pitchFamily="18" charset="0"/>
              </a:rPr>
              <a:t>W</a:t>
            </a:r>
            <a:r>
              <a:rPr lang="en-US" sz="2000" b="1" dirty="0" smtClean="0">
                <a:solidFill>
                  <a:srgbClr val="000000"/>
                </a:solidFill>
                <a:latin typeface="Cambria" panose="02040503050406030204" pitchFamily="18" charset="0"/>
              </a:rPr>
              <a:t>ind</a:t>
            </a:r>
          </a:p>
          <a:p>
            <a:pPr>
              <a:spcBef>
                <a:spcPts val="0"/>
              </a:spcBef>
              <a:spcAft>
                <a:spcPts val="600"/>
              </a:spcAft>
            </a:pPr>
            <a:r>
              <a:rPr lang="en-US" sz="2400" dirty="0" smtClean="0">
                <a:solidFill>
                  <a:srgbClr val="000000"/>
                </a:solidFill>
                <a:latin typeface="Cambria" panose="02040503050406030204" pitchFamily="18" charset="0"/>
              </a:rPr>
              <a:t>Offshore wind could be major component of clean energy economy in U.S.</a:t>
            </a:r>
          </a:p>
          <a:p>
            <a:pPr>
              <a:spcBef>
                <a:spcPts val="0"/>
              </a:spcBef>
              <a:spcAft>
                <a:spcPts val="600"/>
              </a:spcAft>
            </a:pPr>
            <a:r>
              <a:rPr lang="en-US" sz="2400" dirty="0" smtClean="0">
                <a:solidFill>
                  <a:srgbClr val="000000"/>
                </a:solidFill>
                <a:latin typeface="Cambria" panose="02040503050406030204" pitchFamily="18" charset="0"/>
              </a:rPr>
              <a:t>Offshore wind is stronger and more consistent than onshore wind</a:t>
            </a:r>
          </a:p>
          <a:p>
            <a:pPr>
              <a:spcBef>
                <a:spcPts val="0"/>
              </a:spcBef>
              <a:spcAft>
                <a:spcPts val="600"/>
              </a:spcAft>
            </a:pPr>
            <a:r>
              <a:rPr lang="en-US" sz="2400" dirty="0" smtClean="0">
                <a:solidFill>
                  <a:srgbClr val="000000"/>
                </a:solidFill>
                <a:latin typeface="Cambria" panose="02040503050406030204" pitchFamily="18" charset="0"/>
              </a:rPr>
              <a:t>In the U.S., offshore wind could provide 2,000 GW of energy</a:t>
            </a:r>
          </a:p>
          <a:p>
            <a:pPr lvl="1">
              <a:spcBef>
                <a:spcPts val="0"/>
              </a:spcBef>
              <a:spcAft>
                <a:spcPts val="600"/>
              </a:spcAft>
            </a:pPr>
            <a:r>
              <a:rPr lang="en-US" sz="2000" dirty="0" smtClean="0">
                <a:solidFill>
                  <a:srgbClr val="000000"/>
                </a:solidFill>
                <a:latin typeface="Cambria" panose="02040503050406030204" pitchFamily="18" charset="0"/>
              </a:rPr>
              <a:t>2x the present generation of the entire U.S. electric grid</a:t>
            </a:r>
          </a:p>
          <a:p>
            <a:pPr>
              <a:spcBef>
                <a:spcPts val="0"/>
              </a:spcBef>
              <a:spcAft>
                <a:spcPts val="600"/>
              </a:spcAft>
            </a:pPr>
            <a:r>
              <a:rPr lang="en-US" sz="2400" dirty="0" smtClean="0">
                <a:solidFill>
                  <a:srgbClr val="000000"/>
                </a:solidFill>
                <a:latin typeface="Cambria" panose="02040503050406030204" pitchFamily="18" charset="0"/>
              </a:rPr>
              <a:t>Ability to create jobs and bolster economy</a:t>
            </a:r>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288000" y="384000"/>
            <a:ext cx="8551200" cy="530400"/>
          </a:xfrm>
          <a:ln>
            <a:noFill/>
          </a:ln>
        </p:spPr>
        <p:txBody>
          <a:bodyPr>
            <a:noAutofit/>
          </a:bodyPr>
          <a:lstStyle/>
          <a:p>
            <a:r>
              <a:rPr lang="en-US" sz="4000" dirty="0" smtClean="0">
                <a:latin typeface="Cambria" panose="02040503050406030204" pitchFamily="18" charset="0"/>
              </a:rPr>
              <a:t>The Ocean as a Climate Solution</a:t>
            </a:r>
            <a:endParaRPr lang="en-US" sz="4000" dirty="0">
              <a:latin typeface="Cambria" panose="02040503050406030204" pitchFamily="18" charset="0"/>
            </a:endParaRPr>
          </a:p>
        </p:txBody>
      </p:sp>
      <p:cxnSp>
        <p:nvCxnSpPr>
          <p:cNvPr id="6" name="Straight Connector 5"/>
          <p:cNvCxnSpPr/>
          <p:nvPr/>
        </p:nvCxnSpPr>
        <p:spPr>
          <a:xfrm>
            <a:off x="457200" y="10668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753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72823" y="6482519"/>
            <a:ext cx="1009251" cy="215444"/>
          </a:xfrm>
        </p:spPr>
        <p:txBody>
          <a:bodyPr/>
          <a:lstStyle/>
          <a:p>
            <a:r>
              <a:rPr lang="en-GB" dirty="0"/>
              <a:t>Climate Week NYC | </a:t>
            </a:r>
            <a:fld id="{6967D197-2218-4700-B211-63EF06F51A7E}" type="slidenum">
              <a:rPr lang="en-GB"/>
              <a:pPr/>
              <a:t>3</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304800" y="1371600"/>
            <a:ext cx="8017800" cy="4800600"/>
          </a:xfrm>
        </p:spPr>
        <p:txBody>
          <a:bodyPr>
            <a:noAutofit/>
          </a:bodyPr>
          <a:lstStyle/>
          <a:p>
            <a:pPr>
              <a:spcBef>
                <a:spcPts val="0"/>
              </a:spcBef>
              <a:spcAft>
                <a:spcPts val="500"/>
              </a:spcAft>
            </a:pPr>
            <a:r>
              <a:rPr lang="en-US" sz="2000" dirty="0" smtClean="0">
                <a:latin typeface="Cambria" panose="02040503050406030204" pitchFamily="18" charset="0"/>
              </a:rPr>
              <a:t>Energy </a:t>
            </a:r>
            <a:r>
              <a:rPr lang="en-US" sz="2000" dirty="0">
                <a:latin typeface="Cambria" panose="02040503050406030204" pitchFamily="18" charset="0"/>
              </a:rPr>
              <a:t>Policy Act of 2005 (</a:t>
            </a:r>
            <a:r>
              <a:rPr lang="en-US" sz="2000" dirty="0" err="1">
                <a:latin typeface="Cambria" panose="02040503050406030204" pitchFamily="18" charset="0"/>
              </a:rPr>
              <a:t>EPAct</a:t>
            </a:r>
            <a:r>
              <a:rPr lang="en-US" sz="2000" dirty="0" smtClean="0">
                <a:latin typeface="Cambria" panose="02040503050406030204" pitchFamily="18" charset="0"/>
              </a:rPr>
              <a:t>) authorizes OCS renewable energy program</a:t>
            </a:r>
          </a:p>
          <a:p>
            <a:pPr>
              <a:spcBef>
                <a:spcPts val="0"/>
              </a:spcBef>
              <a:spcAft>
                <a:spcPts val="500"/>
              </a:spcAft>
            </a:pPr>
            <a:r>
              <a:rPr lang="en-US" sz="2000" dirty="0" smtClean="0">
                <a:latin typeface="Cambria" panose="02040503050406030204" pitchFamily="18" charset="0"/>
              </a:rPr>
              <a:t>National Ocean Policy/Ocean Planning (2009/2010)</a:t>
            </a:r>
          </a:p>
          <a:p>
            <a:pPr>
              <a:spcBef>
                <a:spcPts val="0"/>
              </a:spcBef>
              <a:spcAft>
                <a:spcPts val="500"/>
              </a:spcAft>
            </a:pPr>
            <a:r>
              <a:rPr lang="en-US" sz="2000" dirty="0" smtClean="0">
                <a:latin typeface="Cambria" panose="02040503050406030204" pitchFamily="18" charset="0"/>
              </a:rPr>
              <a:t>U.S. Department </a:t>
            </a:r>
            <a:r>
              <a:rPr lang="en-US" sz="2000" dirty="0">
                <a:latin typeface="Cambria" panose="02040503050406030204" pitchFamily="18" charset="0"/>
              </a:rPr>
              <a:t>of the Interior </a:t>
            </a:r>
            <a:r>
              <a:rPr lang="en-US" sz="2000" dirty="0" smtClean="0">
                <a:latin typeface="Cambria" panose="02040503050406030204" pitchFamily="18" charset="0"/>
              </a:rPr>
              <a:t>announce </a:t>
            </a:r>
            <a:r>
              <a:rPr lang="en-US" sz="2000" dirty="0" smtClean="0">
                <a:latin typeface="Cambria" panose="02040503050406030204" pitchFamily="18" charset="0"/>
              </a:rPr>
              <a:t>final regulations (2009)</a:t>
            </a:r>
          </a:p>
          <a:p>
            <a:pPr lvl="1">
              <a:spcBef>
                <a:spcPts val="0"/>
              </a:spcBef>
              <a:spcAft>
                <a:spcPts val="500"/>
              </a:spcAft>
            </a:pPr>
            <a:r>
              <a:rPr lang="en-US" sz="1600" dirty="0" smtClean="0">
                <a:latin typeface="Cambria" panose="02040503050406030204" pitchFamily="18" charset="0"/>
              </a:rPr>
              <a:t>Provide framework </a:t>
            </a:r>
            <a:r>
              <a:rPr lang="en-US" sz="1600" dirty="0">
                <a:latin typeface="Cambria" panose="02040503050406030204" pitchFamily="18" charset="0"/>
              </a:rPr>
              <a:t>for issuing leases, easements, and rights-of-way for OCS activities that support production </a:t>
            </a:r>
            <a:r>
              <a:rPr lang="en-US" sz="1600" dirty="0" smtClean="0">
                <a:latin typeface="Cambria" panose="02040503050406030204" pitchFamily="18" charset="0"/>
              </a:rPr>
              <a:t>&amp; transmission </a:t>
            </a:r>
            <a:r>
              <a:rPr lang="en-US" sz="1600" dirty="0">
                <a:latin typeface="Cambria" panose="02040503050406030204" pitchFamily="18" charset="0"/>
              </a:rPr>
              <a:t>of </a:t>
            </a:r>
            <a:r>
              <a:rPr lang="en-US" sz="1600" dirty="0" smtClean="0">
                <a:latin typeface="Cambria" panose="02040503050406030204" pitchFamily="18" charset="0"/>
              </a:rPr>
              <a:t>offshore wind</a:t>
            </a:r>
          </a:p>
          <a:p>
            <a:pPr>
              <a:spcBef>
                <a:spcPts val="0"/>
              </a:spcBef>
              <a:spcAft>
                <a:spcPts val="500"/>
              </a:spcAft>
            </a:pPr>
            <a:r>
              <a:rPr lang="en-US" sz="2000" dirty="0" smtClean="0">
                <a:latin typeface="Cambria" panose="02040503050406030204" pitchFamily="18" charset="0"/>
              </a:rPr>
              <a:t>Smart from the Start  / Proposed Transmission Backbone for East Coast (2010)</a:t>
            </a:r>
          </a:p>
          <a:p>
            <a:pPr>
              <a:spcBef>
                <a:spcPts val="0"/>
              </a:spcBef>
              <a:spcAft>
                <a:spcPts val="500"/>
              </a:spcAft>
            </a:pPr>
            <a:r>
              <a:rPr lang="en-US" sz="2000" dirty="0" smtClean="0">
                <a:latin typeface="Cambria" panose="02040503050406030204" pitchFamily="18" charset="0"/>
              </a:rPr>
              <a:t>BOEM first “Call for Information” for Offshore Wind (2011)</a:t>
            </a:r>
          </a:p>
          <a:p>
            <a:pPr>
              <a:spcBef>
                <a:spcPts val="0"/>
              </a:spcBef>
              <a:spcAft>
                <a:spcPts val="500"/>
              </a:spcAft>
            </a:pPr>
            <a:r>
              <a:rPr lang="en-US" sz="2000" dirty="0" smtClean="0">
                <a:latin typeface="Cambria" panose="02040503050406030204" pitchFamily="18" charset="0"/>
              </a:rPr>
              <a:t>Nation's </a:t>
            </a:r>
            <a:r>
              <a:rPr lang="en-US" sz="2000" dirty="0">
                <a:latin typeface="Cambria" panose="02040503050406030204" pitchFamily="18" charset="0"/>
              </a:rPr>
              <a:t>first competitive lease </a:t>
            </a:r>
            <a:r>
              <a:rPr lang="en-US" sz="2000" dirty="0" smtClean="0">
                <a:latin typeface="Cambria" panose="02040503050406030204" pitchFamily="18" charset="0"/>
              </a:rPr>
              <a:t>sale (2013)</a:t>
            </a:r>
          </a:p>
          <a:p>
            <a:pPr>
              <a:spcBef>
                <a:spcPts val="0"/>
              </a:spcBef>
              <a:spcAft>
                <a:spcPts val="500"/>
              </a:spcAft>
            </a:pPr>
            <a:r>
              <a:rPr lang="en-US" sz="2000" dirty="0" smtClean="0">
                <a:latin typeface="Cambria" panose="02040503050406030204" pitchFamily="18" charset="0"/>
              </a:rPr>
              <a:t>Block Island Wind Farm 30MW operational (2016)</a:t>
            </a:r>
          </a:p>
          <a:p>
            <a:pPr>
              <a:spcBef>
                <a:spcPts val="0"/>
              </a:spcBef>
              <a:spcAft>
                <a:spcPts val="500"/>
              </a:spcAft>
            </a:pPr>
            <a:r>
              <a:rPr lang="en-US" sz="2000" dirty="0" smtClean="0">
                <a:latin typeface="Cambria" panose="02040503050406030204" pitchFamily="18" charset="0"/>
              </a:rPr>
              <a:t>Cape Wind (lease terminated 2017)</a:t>
            </a:r>
          </a:p>
          <a:p>
            <a:pPr>
              <a:spcBef>
                <a:spcPts val="0"/>
              </a:spcBef>
              <a:spcAft>
                <a:spcPts val="500"/>
              </a:spcAft>
            </a:pPr>
            <a:r>
              <a:rPr lang="en-US" sz="2000" dirty="0" smtClean="0">
                <a:latin typeface="Cambria" panose="02040503050406030204" pitchFamily="18" charset="0"/>
              </a:rPr>
              <a:t>Coastal Virginia Offshore Wind 12MW operational (June 2020)</a:t>
            </a:r>
          </a:p>
          <a:p>
            <a:pPr>
              <a:spcBef>
                <a:spcPts val="0"/>
              </a:spcBef>
              <a:spcAft>
                <a:spcPts val="500"/>
              </a:spcAft>
            </a:pPr>
            <a:r>
              <a:rPr lang="en-US" sz="2000" dirty="0" smtClean="0">
                <a:latin typeface="Cambria" panose="02040503050406030204" pitchFamily="18" charset="0"/>
              </a:rPr>
              <a:t>Vineyard Wind (MA) Final Federal Approval(May 2021)</a:t>
            </a:r>
          </a:p>
          <a:p>
            <a:pPr marL="0" indent="0">
              <a:buNone/>
            </a:pPr>
            <a:endParaRPr lang="en-US" dirty="0"/>
          </a:p>
          <a:p>
            <a:pPr lvl="1"/>
            <a:endParaRPr lang="en-US" dirty="0"/>
          </a:p>
          <a:p>
            <a:pPr lvl="1"/>
            <a:endParaRPr lang="en-US" dirty="0"/>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0" y="152400"/>
            <a:ext cx="9144000" cy="1143000"/>
          </a:xfrm>
        </p:spPr>
        <p:txBody>
          <a:bodyPr>
            <a:noAutofit/>
          </a:bodyPr>
          <a:lstStyle/>
          <a:p>
            <a:r>
              <a:rPr lang="en-US" sz="3600" dirty="0" smtClean="0">
                <a:latin typeface="Cambria" panose="02040503050406030204" pitchFamily="18" charset="0"/>
              </a:rPr>
              <a:t>Offshore Wind in the United States:</a:t>
            </a:r>
            <a:br>
              <a:rPr lang="en-US" sz="3600" dirty="0" smtClean="0">
                <a:latin typeface="Cambria" panose="02040503050406030204" pitchFamily="18" charset="0"/>
              </a:rPr>
            </a:br>
            <a:r>
              <a:rPr lang="en-US" sz="3600" dirty="0" smtClean="0">
                <a:latin typeface="Cambria" panose="02040503050406030204" pitchFamily="18" charset="0"/>
              </a:rPr>
              <a:t>Brief History</a:t>
            </a:r>
            <a:endParaRPr lang="en-US" sz="3600" dirty="0">
              <a:latin typeface="Cambria" panose="02040503050406030204" pitchFamily="18" charset="0"/>
            </a:endParaRPr>
          </a:p>
        </p:txBody>
      </p:sp>
      <p:cxnSp>
        <p:nvCxnSpPr>
          <p:cNvPr id="9" name="Straight Connector 8"/>
          <p:cNvCxnSpPr/>
          <p:nvPr/>
        </p:nvCxnSpPr>
        <p:spPr>
          <a:xfrm>
            <a:off x="457200" y="12954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917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72823" y="6482519"/>
            <a:ext cx="1009251" cy="215444"/>
          </a:xfrm>
        </p:spPr>
        <p:txBody>
          <a:bodyPr/>
          <a:lstStyle/>
          <a:p>
            <a:r>
              <a:rPr lang="en-GB" dirty="0"/>
              <a:t>Climate Week NYC </a:t>
            </a:r>
            <a:r>
              <a:rPr lang="en-GB" dirty="0" smtClean="0"/>
              <a:t>| </a:t>
            </a:r>
            <a:fld id="{6967D197-2218-4700-B211-63EF06F51A7E}" type="slidenum">
              <a:rPr lang="en-GB" smtClean="0"/>
              <a:pPr/>
              <a:t>4</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304800" y="838200"/>
            <a:ext cx="8017800" cy="5867400"/>
          </a:xfrm>
        </p:spPr>
        <p:txBody>
          <a:bodyPr>
            <a:normAutofit fontScale="62500" lnSpcReduction="20000"/>
          </a:bodyPr>
          <a:lstStyle/>
          <a:p>
            <a:r>
              <a:rPr lang="en-US" b="1" dirty="0" smtClean="0">
                <a:latin typeface="Cambria" panose="02040503050406030204" pitchFamily="18" charset="0"/>
              </a:rPr>
              <a:t>Complex offshore governance and regulatory requirements</a:t>
            </a:r>
          </a:p>
          <a:p>
            <a:r>
              <a:rPr lang="en-US" b="1" dirty="0" smtClean="0">
                <a:latin typeface="Cambria" panose="02040503050406030204" pitchFamily="18" charset="0"/>
              </a:rPr>
              <a:t>Inadequate Staffing and Resources at Regulatory Agencies</a:t>
            </a:r>
          </a:p>
          <a:p>
            <a:r>
              <a:rPr lang="en-US" b="1" dirty="0" smtClean="0">
                <a:latin typeface="Cambria" panose="02040503050406030204" pitchFamily="18" charset="0"/>
              </a:rPr>
              <a:t>User Conflicts</a:t>
            </a:r>
          </a:p>
          <a:p>
            <a:pPr lvl="1"/>
            <a:r>
              <a:rPr lang="en-US" dirty="0" smtClean="0">
                <a:latin typeface="Cambria" panose="02040503050406030204" pitchFamily="18" charset="0"/>
              </a:rPr>
              <a:t>Navigation</a:t>
            </a:r>
          </a:p>
          <a:p>
            <a:pPr lvl="1"/>
            <a:r>
              <a:rPr lang="en-US" dirty="0" smtClean="0">
                <a:latin typeface="Cambria" panose="02040503050406030204" pitchFamily="18" charset="0"/>
              </a:rPr>
              <a:t>Military Uses</a:t>
            </a:r>
          </a:p>
          <a:p>
            <a:pPr lvl="1"/>
            <a:r>
              <a:rPr lang="en-US" dirty="0" smtClean="0">
                <a:latin typeface="Cambria" panose="02040503050406030204" pitchFamily="18" charset="0"/>
              </a:rPr>
              <a:t>Commercial Fishing</a:t>
            </a:r>
          </a:p>
          <a:p>
            <a:pPr lvl="1"/>
            <a:r>
              <a:rPr lang="en-US" dirty="0" smtClean="0">
                <a:latin typeface="Cambria" panose="02040503050406030204" pitchFamily="18" charset="0"/>
              </a:rPr>
              <a:t>Coastal Homeowners/NIMBYs (Visual Impacts)</a:t>
            </a:r>
          </a:p>
          <a:p>
            <a:r>
              <a:rPr lang="en-US" b="1" dirty="0" smtClean="0">
                <a:latin typeface="Cambria" panose="02040503050406030204" pitchFamily="18" charset="0"/>
              </a:rPr>
              <a:t>Interest Group Opposition/Litigation</a:t>
            </a:r>
            <a:endParaRPr lang="en-US" sz="2900" b="1" dirty="0" smtClean="0">
              <a:latin typeface="Cambria" panose="02040503050406030204" pitchFamily="18" charset="0"/>
            </a:endParaRPr>
          </a:p>
          <a:p>
            <a:r>
              <a:rPr lang="en-US" b="1" dirty="0" smtClean="0">
                <a:latin typeface="Cambria" panose="02040503050406030204" pitchFamily="18" charset="0"/>
              </a:rPr>
              <a:t>Transmission</a:t>
            </a:r>
            <a:endParaRPr lang="en-US" b="1" dirty="0">
              <a:latin typeface="Cambria" panose="02040503050406030204" pitchFamily="18" charset="0"/>
            </a:endParaRPr>
          </a:p>
          <a:p>
            <a:pPr lvl="1"/>
            <a:r>
              <a:rPr lang="en-US" dirty="0" smtClean="0">
                <a:latin typeface="Cambria" panose="02040503050406030204" pitchFamily="18" charset="0"/>
              </a:rPr>
              <a:t>Grid Capacity</a:t>
            </a:r>
            <a:endParaRPr lang="en-US" dirty="0">
              <a:latin typeface="Cambria" panose="02040503050406030204" pitchFamily="18" charset="0"/>
            </a:endParaRPr>
          </a:p>
          <a:p>
            <a:pPr lvl="1"/>
            <a:r>
              <a:rPr lang="en-US" dirty="0" smtClean="0">
                <a:latin typeface="Cambria" panose="02040503050406030204" pitchFamily="18" charset="0"/>
              </a:rPr>
              <a:t>Limited Interconnectivity</a:t>
            </a:r>
            <a:endParaRPr lang="en-US" dirty="0">
              <a:latin typeface="Cambria" panose="02040503050406030204" pitchFamily="18" charset="0"/>
            </a:endParaRPr>
          </a:p>
          <a:p>
            <a:r>
              <a:rPr lang="en-US" b="1" dirty="0" smtClean="0">
                <a:latin typeface="Cambria" panose="02040503050406030204" pitchFamily="18" charset="0"/>
              </a:rPr>
              <a:t>Long Time Horizons</a:t>
            </a:r>
            <a:endParaRPr lang="en-US" b="1" dirty="0">
              <a:latin typeface="Cambria" panose="02040503050406030204" pitchFamily="18" charset="0"/>
            </a:endParaRPr>
          </a:p>
          <a:p>
            <a:pPr lvl="1"/>
            <a:r>
              <a:rPr lang="en-US" dirty="0" smtClean="0">
                <a:latin typeface="Cambria" panose="02040503050406030204" pitchFamily="18" charset="0"/>
              </a:rPr>
              <a:t>Protracted due to </a:t>
            </a:r>
            <a:r>
              <a:rPr lang="en-US" dirty="0" smtClean="0">
                <a:latin typeface="Cambria" panose="02040503050406030204" pitchFamily="18" charset="0"/>
              </a:rPr>
              <a:t>li</a:t>
            </a:r>
            <a:r>
              <a:rPr lang="en-US" dirty="0" smtClean="0">
                <a:latin typeface="Cambria" panose="02040503050406030204" pitchFamily="18" charset="0"/>
              </a:rPr>
              <a:t>tigation</a:t>
            </a:r>
            <a:endParaRPr lang="en-US" dirty="0" smtClean="0">
              <a:latin typeface="Cambria" panose="02040503050406030204" pitchFamily="18" charset="0"/>
            </a:endParaRPr>
          </a:p>
          <a:p>
            <a:pPr lvl="1"/>
            <a:r>
              <a:rPr lang="en-US" dirty="0" smtClean="0">
                <a:latin typeface="Cambria" panose="02040503050406030204" pitchFamily="18" charset="0"/>
              </a:rPr>
              <a:t>Approx. 7 years from auction to operational</a:t>
            </a:r>
            <a:endParaRPr lang="en-US" dirty="0">
              <a:latin typeface="Cambria" panose="02040503050406030204" pitchFamily="18" charset="0"/>
            </a:endParaRPr>
          </a:p>
          <a:p>
            <a:r>
              <a:rPr lang="en-US" b="1" dirty="0" smtClean="0">
                <a:latin typeface="Cambria" panose="02040503050406030204" pitchFamily="18" charset="0"/>
              </a:rPr>
              <a:t>Ecological Impacts and Limited Scientific Data</a:t>
            </a:r>
          </a:p>
          <a:p>
            <a:r>
              <a:rPr lang="en-US" b="1" dirty="0" smtClean="0">
                <a:latin typeface="Cambria" panose="02040503050406030204" pitchFamily="18" charset="0"/>
              </a:rPr>
              <a:t>Lack of Support Infrastructure Domestically</a:t>
            </a:r>
          </a:p>
          <a:p>
            <a:pPr lvl="1"/>
            <a:r>
              <a:rPr lang="en-US" dirty="0" smtClean="0">
                <a:latin typeface="Cambria" panose="02040503050406030204" pitchFamily="18" charset="0"/>
              </a:rPr>
              <a:t>Manufacturing</a:t>
            </a:r>
          </a:p>
          <a:p>
            <a:pPr lvl="1"/>
            <a:r>
              <a:rPr lang="en-US" dirty="0" smtClean="0">
                <a:latin typeface="Cambria" panose="02040503050406030204" pitchFamily="18" charset="0"/>
              </a:rPr>
              <a:t>Skilled workers</a:t>
            </a:r>
            <a:endParaRPr lang="en-US" dirty="0">
              <a:latin typeface="Cambria" panose="02040503050406030204" pitchFamily="18" charset="0"/>
            </a:endParaRPr>
          </a:p>
          <a:p>
            <a:r>
              <a:rPr lang="en-US" b="1" dirty="0" smtClean="0">
                <a:latin typeface="Cambria" panose="02040503050406030204" pitchFamily="18" charset="0"/>
              </a:rPr>
              <a:t>Technological Limitations</a:t>
            </a:r>
          </a:p>
          <a:p>
            <a:r>
              <a:rPr lang="en-US" b="1" dirty="0" smtClean="0">
                <a:latin typeface="Cambria" panose="02040503050406030204" pitchFamily="18" charset="0"/>
              </a:rPr>
              <a:t>Jones Act Compliance</a:t>
            </a:r>
          </a:p>
          <a:p>
            <a:pPr marL="0" indent="0">
              <a:buNone/>
            </a:pPr>
            <a:endParaRPr lang="en-US" dirty="0">
              <a:latin typeface="Cambria" panose="02040503050406030204" pitchFamily="18" charset="0"/>
            </a:endParaRPr>
          </a:p>
          <a:p>
            <a:pPr lvl="1"/>
            <a:endParaRPr lang="en-US" dirty="0"/>
          </a:p>
          <a:p>
            <a:pPr lvl="1"/>
            <a:endParaRPr lang="en-US" dirty="0"/>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457200" y="-152400"/>
            <a:ext cx="8229600" cy="1143000"/>
          </a:xfrm>
        </p:spPr>
        <p:txBody>
          <a:bodyPr/>
          <a:lstStyle/>
          <a:p>
            <a:r>
              <a:rPr lang="en-US" dirty="0" smtClean="0">
                <a:latin typeface="Cambria" panose="02040503050406030204" pitchFamily="18" charset="0"/>
              </a:rPr>
              <a:t>Challenges and Barriers </a:t>
            </a:r>
            <a:endParaRPr lang="en-US" dirty="0">
              <a:latin typeface="Cambria" panose="02040503050406030204" pitchFamily="18" charset="0"/>
            </a:endParaRPr>
          </a:p>
        </p:txBody>
      </p:sp>
      <p:cxnSp>
        <p:nvCxnSpPr>
          <p:cNvPr id="7" name="Straight Connector 6"/>
          <p:cNvCxnSpPr/>
          <p:nvPr/>
        </p:nvCxnSpPr>
        <p:spPr>
          <a:xfrm>
            <a:off x="457200" y="8382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Content Placeholder 8"/>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791200" y="2133600"/>
            <a:ext cx="3154036" cy="2101939"/>
          </a:xfrm>
          <a:prstGeom prst="rect">
            <a:avLst/>
          </a:prstGeom>
        </p:spPr>
      </p:pic>
    </p:spTree>
    <p:extLst>
      <p:ext uri="{BB962C8B-B14F-4D97-AF65-F5344CB8AC3E}">
        <p14:creationId xmlns:p14="http://schemas.microsoft.com/office/powerpoint/2010/main" val="3521441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72823" y="6482519"/>
            <a:ext cx="1009251" cy="215444"/>
          </a:xfrm>
        </p:spPr>
        <p:txBody>
          <a:bodyPr/>
          <a:lstStyle/>
          <a:p>
            <a:r>
              <a:rPr lang="en-GB" dirty="0"/>
              <a:t>Climate Week NYC | </a:t>
            </a:r>
            <a:fld id="{6967D197-2218-4700-B211-63EF06F51A7E}" type="slidenum">
              <a:rPr lang="en-GB"/>
              <a:pPr/>
              <a:t>5</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288000" y="990600"/>
            <a:ext cx="8094000" cy="5221693"/>
          </a:xfrm>
        </p:spPr>
        <p:txBody>
          <a:bodyPr rIns="91440">
            <a:normAutofit/>
          </a:bodyPr>
          <a:lstStyle/>
          <a:p>
            <a:pPr marL="457200" lvl="1" indent="-457200">
              <a:buFont typeface="Arial" panose="020B0604020202020204" pitchFamily="34" charset="0"/>
              <a:buChar char="•"/>
            </a:pPr>
            <a:r>
              <a:rPr lang="en-US" b="1" dirty="0" smtClean="0">
                <a:solidFill>
                  <a:srgbClr val="000000"/>
                </a:solidFill>
                <a:latin typeface="Cambria" panose="02040503050406030204" pitchFamily="18" charset="0"/>
              </a:rPr>
              <a:t>States have been leading</a:t>
            </a:r>
          </a:p>
          <a:p>
            <a:pPr lvl="1"/>
            <a:r>
              <a:rPr lang="en-US" sz="2400" dirty="0" smtClean="0">
                <a:solidFill>
                  <a:prstClr val="black"/>
                </a:solidFill>
                <a:latin typeface="Cambria" panose="02040503050406030204" pitchFamily="18" charset="0"/>
              </a:rPr>
              <a:t>Driving industry forward with offshore wind targets</a:t>
            </a:r>
            <a:endParaRPr lang="en-US" b="1" dirty="0" smtClean="0">
              <a:latin typeface="Cambria" panose="02040503050406030204" pitchFamily="18" charset="0"/>
            </a:endParaRPr>
          </a:p>
          <a:p>
            <a:pPr lvl="1"/>
            <a:r>
              <a:rPr lang="en-US" sz="2400" dirty="0" smtClean="0">
                <a:latin typeface="Cambria" panose="02040503050406030204" pitchFamily="18" charset="0"/>
              </a:rPr>
              <a:t>8 East Coast States alone have set targets of approx. 37GW</a:t>
            </a:r>
            <a:endParaRPr lang="en-US" sz="2400" b="1" dirty="0" smtClean="0">
              <a:solidFill>
                <a:srgbClr val="000000"/>
              </a:solidFill>
              <a:latin typeface="Cambria" panose="02040503050406030204" pitchFamily="18" charset="0"/>
            </a:endParaRPr>
          </a:p>
          <a:p>
            <a:r>
              <a:rPr lang="en-US" sz="2800" b="1" dirty="0" smtClean="0">
                <a:latin typeface="Cambria" panose="02040503050406030204" pitchFamily="18" charset="0"/>
              </a:rPr>
              <a:t>Biden Administration </a:t>
            </a:r>
            <a:r>
              <a:rPr lang="en-US" sz="2800" b="1" dirty="0" smtClean="0">
                <a:latin typeface="Cambria" panose="02040503050406030204" pitchFamily="18" charset="0"/>
              </a:rPr>
              <a:t>set </a:t>
            </a:r>
            <a:r>
              <a:rPr lang="en-US" sz="2800" b="1" dirty="0" smtClean="0">
                <a:latin typeface="Cambria" panose="02040503050406030204" pitchFamily="18" charset="0"/>
              </a:rPr>
              <a:t>National </a:t>
            </a:r>
            <a:r>
              <a:rPr lang="en-US" sz="2800" b="1" dirty="0" smtClean="0">
                <a:latin typeface="Cambria" panose="02040503050406030204" pitchFamily="18" charset="0"/>
              </a:rPr>
              <a:t>Goals</a:t>
            </a:r>
            <a:endParaRPr lang="en-US" sz="2800" b="1" dirty="0" smtClean="0">
              <a:latin typeface="Cambria" panose="02040503050406030204" pitchFamily="18" charset="0"/>
            </a:endParaRPr>
          </a:p>
          <a:p>
            <a:pPr lvl="1"/>
            <a:r>
              <a:rPr lang="en-US" sz="2400" dirty="0" smtClean="0">
                <a:latin typeface="Cambria" panose="02040503050406030204" pitchFamily="18" charset="0"/>
              </a:rPr>
              <a:t>Net Zero Emissions by 2050</a:t>
            </a:r>
            <a:endParaRPr lang="en-US" sz="2400" dirty="0">
              <a:latin typeface="Cambria" panose="02040503050406030204" pitchFamily="18" charset="0"/>
            </a:endParaRPr>
          </a:p>
          <a:p>
            <a:pPr lvl="1">
              <a:spcBef>
                <a:spcPts val="0"/>
              </a:spcBef>
            </a:pPr>
            <a:r>
              <a:rPr lang="en-US" sz="2400" dirty="0" smtClean="0">
                <a:latin typeface="Cambria" panose="02040503050406030204" pitchFamily="18" charset="0"/>
              </a:rPr>
              <a:t>30GW of Offshore Wind </a:t>
            </a:r>
          </a:p>
          <a:p>
            <a:pPr marL="457200" lvl="1" indent="0">
              <a:spcBef>
                <a:spcPts val="0"/>
              </a:spcBef>
              <a:buNone/>
            </a:pPr>
            <a:r>
              <a:rPr lang="en-US" sz="2400" dirty="0" smtClean="0">
                <a:latin typeface="Cambria" panose="02040503050406030204" pitchFamily="18" charset="0"/>
              </a:rPr>
              <a:t>    by 2030</a:t>
            </a:r>
          </a:p>
          <a:p>
            <a:pPr marL="457200" lvl="1" indent="0">
              <a:buNone/>
            </a:pPr>
            <a:endParaRPr lang="en-US" dirty="0"/>
          </a:p>
          <a:p>
            <a:pPr lvl="1"/>
            <a:endParaRPr lang="en-US" dirty="0"/>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0" y="228600"/>
            <a:ext cx="9067800" cy="530400"/>
          </a:xfrm>
          <a:ln>
            <a:noFill/>
          </a:ln>
        </p:spPr>
        <p:txBody>
          <a:bodyPr>
            <a:normAutofit fontScale="90000"/>
          </a:bodyPr>
          <a:lstStyle/>
          <a:p>
            <a:r>
              <a:rPr lang="en-US" dirty="0" smtClean="0">
                <a:latin typeface="Cambria" panose="02040503050406030204" pitchFamily="18" charset="0"/>
              </a:rPr>
              <a:t>Putting Wind in the Sails</a:t>
            </a:r>
            <a:endParaRPr lang="en-US" dirty="0">
              <a:latin typeface="Cambria" panose="02040503050406030204" pitchFamily="18" charset="0"/>
            </a:endParaRPr>
          </a:p>
        </p:txBody>
      </p:sp>
      <p:cxnSp>
        <p:nvCxnSpPr>
          <p:cNvPr id="7" name="Straight Connector 6"/>
          <p:cNvCxnSpPr/>
          <p:nvPr/>
        </p:nvCxnSpPr>
        <p:spPr>
          <a:xfrm>
            <a:off x="457200" y="9144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10000"/>
            <a:ext cx="4495374" cy="2514600"/>
          </a:xfrm>
          <a:prstGeom prst="rect">
            <a:avLst/>
          </a:prstGeom>
        </p:spPr>
      </p:pic>
    </p:spTree>
    <p:extLst>
      <p:ext uri="{BB962C8B-B14F-4D97-AF65-F5344CB8AC3E}">
        <p14:creationId xmlns:p14="http://schemas.microsoft.com/office/powerpoint/2010/main" val="3618217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72823" y="6482519"/>
            <a:ext cx="1009251" cy="215444"/>
          </a:xfrm>
        </p:spPr>
        <p:txBody>
          <a:bodyPr/>
          <a:lstStyle/>
          <a:p>
            <a:r>
              <a:rPr lang="en-GB" dirty="0"/>
              <a:t>Climate Week NYC | </a:t>
            </a:r>
            <a:fld id="{6967D197-2218-4700-B211-63EF06F51A7E}" type="slidenum">
              <a:rPr lang="en-GB"/>
              <a:pPr/>
              <a:t>6</a:t>
            </a:fld>
            <a:endParaRPr lang="en-GB" dirty="0"/>
          </a:p>
        </p:txBody>
      </p:sp>
      <p:graphicFrame>
        <p:nvGraphicFramePr>
          <p:cNvPr id="8" name="Content Placeholder 7"/>
          <p:cNvGraphicFramePr>
            <a:graphicFrameLocks noGrp="1"/>
          </p:cNvGraphicFramePr>
          <p:nvPr>
            <p:ph sz="quarter" idx="14"/>
            <p:extLst>
              <p:ext uri="{D42A27DB-BD31-4B8C-83A1-F6EECF244321}">
                <p14:modId xmlns:p14="http://schemas.microsoft.com/office/powerpoint/2010/main" val="123744723"/>
              </p:ext>
            </p:extLst>
          </p:nvPr>
        </p:nvGraphicFramePr>
        <p:xfrm>
          <a:off x="190500" y="1447800"/>
          <a:ext cx="8763000" cy="4517965"/>
        </p:xfrm>
        <a:graphic>
          <a:graphicData uri="http://schemas.openxmlformats.org/drawingml/2006/table">
            <a:tbl>
              <a:tblPr firstRow="1" firstCol="1" bandRow="1"/>
              <a:tblGrid>
                <a:gridCol w="2850621"/>
                <a:gridCol w="2850621"/>
                <a:gridCol w="3061758"/>
              </a:tblGrid>
              <a:tr h="770313">
                <a:tc>
                  <a:txBody>
                    <a:bodyPr/>
                    <a:lstStyle/>
                    <a:p>
                      <a:pPr marL="0" marR="0" algn="ctr">
                        <a:lnSpc>
                          <a:spcPct val="115000"/>
                        </a:lnSpc>
                        <a:spcBef>
                          <a:spcPts val="0"/>
                        </a:spcBef>
                        <a:spcAft>
                          <a:spcPts val="0"/>
                        </a:spcAft>
                      </a:pPr>
                      <a:r>
                        <a:rPr lang="en-US" sz="2000" b="1" dirty="0">
                          <a:effectLst/>
                          <a:latin typeface="Cambria" panose="02040503050406030204" pitchFamily="18" charset="0"/>
                          <a:ea typeface="Calibri"/>
                          <a:cs typeface="Times New Roman"/>
                        </a:rPr>
                        <a:t> </a:t>
                      </a:r>
                      <a:r>
                        <a:rPr lang="en-US" sz="2000" b="1" dirty="0" smtClean="0">
                          <a:effectLst/>
                          <a:latin typeface="Cambria" panose="02040503050406030204" pitchFamily="18" charset="0"/>
                          <a:ea typeface="Calibri"/>
                          <a:cs typeface="Times New Roman"/>
                        </a:rPr>
                        <a:t>State</a:t>
                      </a:r>
                      <a:endParaRPr lang="en-US" sz="2000" b="1" dirty="0">
                        <a:effectLst/>
                        <a:latin typeface="Cambria" panose="02040503050406030204" pitchFamily="18" charset="0"/>
                        <a:ea typeface="Calibri"/>
                        <a:cs typeface="Times New Roman"/>
                      </a:endParaRP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2000" b="1" dirty="0">
                          <a:effectLst/>
                          <a:latin typeface="Cambria" panose="02040503050406030204" pitchFamily="18" charset="0"/>
                          <a:ea typeface="Calibri"/>
                          <a:cs typeface="Times New Roman"/>
                        </a:rPr>
                        <a:t>Renewable Goals</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2000" b="1" dirty="0">
                          <a:effectLst/>
                          <a:latin typeface="Cambria" panose="02040503050406030204" pitchFamily="18" charset="0"/>
                          <a:ea typeface="Calibri"/>
                          <a:cs typeface="Times New Roman"/>
                        </a:rPr>
                        <a:t>Offshore Wind Goals (MW)</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5156">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Massachusetts</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35% by 2030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3,200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56">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Rhode Island</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100% by 2030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mbria" panose="02040503050406030204" pitchFamily="18" charset="0"/>
                          <a:ea typeface="Calibri"/>
                          <a:cs typeface="Times New Roman"/>
                        </a:rPr>
                        <a:t>Unspecified</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56">
                <a:tc>
                  <a:txBody>
                    <a:bodyPr/>
                    <a:lstStyle/>
                    <a:p>
                      <a:pPr marL="0" marR="0">
                        <a:lnSpc>
                          <a:spcPct val="115000"/>
                        </a:lnSpc>
                        <a:spcBef>
                          <a:spcPts val="0"/>
                        </a:spcBef>
                        <a:spcAft>
                          <a:spcPts val="0"/>
                        </a:spcAft>
                      </a:pPr>
                      <a:r>
                        <a:rPr lang="en-US" sz="2000">
                          <a:effectLst/>
                          <a:latin typeface="Cambria" panose="02040503050406030204" pitchFamily="18" charset="0"/>
                          <a:ea typeface="Calibri"/>
                          <a:cs typeface="Times New Roman"/>
                        </a:rPr>
                        <a:t>Connecticut</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48% by 2030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mbria" panose="02040503050406030204" pitchFamily="18" charset="0"/>
                          <a:ea typeface="Calibri"/>
                          <a:cs typeface="Times New Roman"/>
                        </a:rPr>
                        <a:t>2,300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56">
                <a:tc>
                  <a:txBody>
                    <a:bodyPr/>
                    <a:lstStyle/>
                    <a:p>
                      <a:pPr marL="0" marR="0">
                        <a:lnSpc>
                          <a:spcPct val="115000"/>
                        </a:lnSpc>
                        <a:spcBef>
                          <a:spcPts val="0"/>
                        </a:spcBef>
                        <a:spcAft>
                          <a:spcPts val="0"/>
                        </a:spcAft>
                      </a:pPr>
                      <a:r>
                        <a:rPr lang="en-US" sz="2000">
                          <a:effectLst/>
                          <a:latin typeface="Cambria" panose="02040503050406030204" pitchFamily="18" charset="0"/>
                          <a:ea typeface="Calibri"/>
                          <a:cs typeface="Times New Roman"/>
                        </a:rPr>
                        <a:t>New York</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70% by 2030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latin typeface="Cambria" panose="02040503050406030204" pitchFamily="18" charset="0"/>
                          <a:ea typeface="Calibri"/>
                          <a:cs typeface="Times New Roman"/>
                        </a:rPr>
                        <a:t>9,000 by 2035</a:t>
                      </a:r>
                      <a:endParaRPr lang="en-US" sz="2000" dirty="0">
                        <a:effectLst/>
                        <a:latin typeface="Cambria" panose="02040503050406030204" pitchFamily="18" charset="0"/>
                        <a:ea typeface="Calibri"/>
                        <a:cs typeface="Times New Roman"/>
                      </a:endParaRP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56">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New Jersey</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50% by 2030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latin typeface="Cambria" panose="02040503050406030204" pitchFamily="18" charset="0"/>
                          <a:ea typeface="Calibri"/>
                          <a:cs typeface="Times New Roman"/>
                        </a:rPr>
                        <a:t>7,500 by 2035</a:t>
                      </a:r>
                      <a:endParaRPr lang="en-US" sz="2000" dirty="0">
                        <a:effectLst/>
                        <a:latin typeface="Cambria" panose="02040503050406030204" pitchFamily="18" charset="0"/>
                        <a:ea typeface="Calibri"/>
                        <a:cs typeface="Times New Roman"/>
                      </a:endParaRP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56">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Maryland</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50% by 2030 </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7,000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56">
                <a:tc>
                  <a:txBody>
                    <a:bodyPr/>
                    <a:lstStyle/>
                    <a:p>
                      <a:pPr marL="0" marR="0">
                        <a:lnSpc>
                          <a:spcPct val="115000"/>
                        </a:lnSpc>
                        <a:spcBef>
                          <a:spcPts val="0"/>
                        </a:spcBef>
                        <a:spcAft>
                          <a:spcPts val="0"/>
                        </a:spcAft>
                      </a:pPr>
                      <a:r>
                        <a:rPr lang="en-US" sz="2000">
                          <a:effectLst/>
                          <a:latin typeface="Cambria" panose="02040503050406030204" pitchFamily="18" charset="0"/>
                          <a:ea typeface="Calibri"/>
                          <a:cs typeface="Times New Roman"/>
                        </a:rPr>
                        <a:t>Virginia</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mbria" panose="02040503050406030204" pitchFamily="18" charset="0"/>
                          <a:ea typeface="Calibri"/>
                          <a:cs typeface="Times New Roman"/>
                        </a:rPr>
                        <a:t>30% by 2030</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mbria" panose="02040503050406030204" pitchFamily="18" charset="0"/>
                          <a:ea typeface="Calibri"/>
                          <a:cs typeface="Times New Roman"/>
                        </a:rPr>
                        <a:t>5,212</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56">
                <a:tc>
                  <a:txBody>
                    <a:bodyPr/>
                    <a:lstStyle/>
                    <a:p>
                      <a:pPr marL="0" marR="0">
                        <a:lnSpc>
                          <a:spcPct val="115000"/>
                        </a:lnSpc>
                        <a:spcBef>
                          <a:spcPts val="0"/>
                        </a:spcBef>
                        <a:spcAft>
                          <a:spcPts val="0"/>
                        </a:spcAft>
                      </a:pPr>
                      <a:r>
                        <a:rPr lang="en-US" sz="2000">
                          <a:effectLst/>
                          <a:latin typeface="Cambria" panose="02040503050406030204" pitchFamily="18" charset="0"/>
                          <a:ea typeface="Calibri"/>
                          <a:cs typeface="Times New Roman"/>
                        </a:rPr>
                        <a:t>North Carolina</a:t>
                      </a: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latin typeface="Cambria" panose="02040503050406030204" pitchFamily="18" charset="0"/>
                          <a:ea typeface="Calibri"/>
                          <a:cs typeface="Times New Roman"/>
                        </a:rPr>
                        <a:t>70%</a:t>
                      </a:r>
                      <a:r>
                        <a:rPr lang="en-US" sz="2000" baseline="0" dirty="0" smtClean="0">
                          <a:effectLst/>
                          <a:latin typeface="Cambria" panose="02040503050406030204" pitchFamily="18" charset="0"/>
                          <a:ea typeface="Calibri"/>
                          <a:cs typeface="Times New Roman"/>
                        </a:rPr>
                        <a:t> </a:t>
                      </a:r>
                      <a:r>
                        <a:rPr lang="en-US" sz="2000" dirty="0" smtClean="0">
                          <a:effectLst/>
                          <a:latin typeface="Cambria" panose="02040503050406030204" pitchFamily="18" charset="0"/>
                          <a:ea typeface="Calibri"/>
                          <a:cs typeface="Times New Roman"/>
                        </a:rPr>
                        <a:t>reduction</a:t>
                      </a:r>
                      <a:r>
                        <a:rPr lang="en-US" sz="2000" baseline="0" dirty="0" smtClean="0">
                          <a:effectLst/>
                          <a:latin typeface="Cambria" panose="02040503050406030204" pitchFamily="18" charset="0"/>
                          <a:ea typeface="Calibri"/>
                          <a:cs typeface="Times New Roman"/>
                        </a:rPr>
                        <a:t> of green house gas emissions by 2030</a:t>
                      </a:r>
                      <a:endParaRPr lang="en-US" sz="2000" dirty="0">
                        <a:effectLst/>
                        <a:latin typeface="Cambria" panose="02040503050406030204" pitchFamily="18" charset="0"/>
                        <a:ea typeface="Calibri"/>
                        <a:cs typeface="Times New Roman"/>
                      </a:endParaRP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effectLst/>
                          <a:latin typeface="Cambria" panose="02040503050406030204" pitchFamily="18" charset="0"/>
                          <a:ea typeface="Calibri"/>
                          <a:cs typeface="Times New Roman"/>
                        </a:rPr>
                        <a:t>2,800 by 2030; 8,000 by 2040</a:t>
                      </a:r>
                      <a:endParaRPr lang="en-US" sz="2000" dirty="0">
                        <a:effectLst/>
                        <a:latin typeface="Cambria" panose="02040503050406030204" pitchFamily="18" charset="0"/>
                        <a:ea typeface="Calibri"/>
                        <a:cs typeface="Times New Roman"/>
                      </a:endParaRPr>
                    </a:p>
                  </a:txBody>
                  <a:tcPr marL="45888" marR="45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0" y="152400"/>
            <a:ext cx="9144000" cy="1143000"/>
          </a:xfrm>
        </p:spPr>
        <p:txBody>
          <a:bodyPr>
            <a:normAutofit/>
          </a:bodyPr>
          <a:lstStyle/>
          <a:p>
            <a:r>
              <a:rPr lang="en-US" dirty="0" smtClean="0">
                <a:latin typeface="Cambria" panose="02040503050406030204" pitchFamily="18" charset="0"/>
              </a:rPr>
              <a:t>East Coast State Commitments</a:t>
            </a:r>
            <a:endParaRPr lang="en-US" dirty="0">
              <a:latin typeface="Cambria" panose="02040503050406030204" pitchFamily="18" charset="0"/>
            </a:endParaRPr>
          </a:p>
        </p:txBody>
      </p:sp>
      <p:cxnSp>
        <p:nvCxnSpPr>
          <p:cNvPr id="11" name="Straight Connector 10"/>
          <p:cNvCxnSpPr/>
          <p:nvPr/>
        </p:nvCxnSpPr>
        <p:spPr>
          <a:xfrm>
            <a:off x="457200" y="10668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59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7972823" y="6482519"/>
            <a:ext cx="1009251" cy="215444"/>
          </a:xfrm>
        </p:spPr>
        <p:txBody>
          <a:bodyPr/>
          <a:lstStyle/>
          <a:p>
            <a:r>
              <a:rPr lang="en-GB" dirty="0"/>
              <a:t>Climate Week NYC | </a:t>
            </a:r>
            <a:fld id="{6967D197-2218-4700-B211-63EF06F51A7E}" type="slidenum">
              <a:rPr lang="en-GB"/>
              <a:pPr/>
              <a:t>7</a:t>
            </a:fld>
            <a:endParaRPr lang="en-GB" dirty="0"/>
          </a:p>
        </p:txBody>
      </p:sp>
      <p:sp>
        <p:nvSpPr>
          <p:cNvPr id="4" name="Content Placeholder 3">
            <a:extLst>
              <a:ext uri="{FF2B5EF4-FFF2-40B4-BE49-F238E27FC236}">
                <a16:creationId xmlns="" xmlns:a16="http://schemas.microsoft.com/office/drawing/2014/main" id="{923CAD56-88CA-41A5-9046-612690109731}"/>
              </a:ext>
            </a:extLst>
          </p:cNvPr>
          <p:cNvSpPr>
            <a:spLocks noGrp="1"/>
          </p:cNvSpPr>
          <p:nvPr>
            <p:ph sz="quarter" idx="12"/>
          </p:nvPr>
        </p:nvSpPr>
        <p:spPr>
          <a:xfrm>
            <a:off x="288000" y="1524000"/>
            <a:ext cx="4893600" cy="4926420"/>
          </a:xfrm>
        </p:spPr>
        <p:txBody>
          <a:bodyPr>
            <a:normAutofit/>
          </a:bodyPr>
          <a:lstStyle/>
          <a:p>
            <a:r>
              <a:rPr lang="en-US" dirty="0" smtClean="0">
                <a:solidFill>
                  <a:srgbClr val="000000"/>
                </a:solidFill>
                <a:latin typeface="Cambria" panose="02040503050406030204" pitchFamily="18" charset="0"/>
              </a:rPr>
              <a:t>16 active commercial wind energy leases </a:t>
            </a:r>
          </a:p>
          <a:p>
            <a:pPr lvl="1"/>
            <a:r>
              <a:rPr lang="en-US" sz="2000" dirty="0" smtClean="0">
                <a:solidFill>
                  <a:srgbClr val="000000"/>
                </a:solidFill>
                <a:latin typeface="Cambria" panose="02040503050406030204" pitchFamily="18" charset="0"/>
              </a:rPr>
              <a:t>(when operational would power    ~8 million homes)</a:t>
            </a:r>
          </a:p>
          <a:p>
            <a:r>
              <a:rPr lang="en-US" dirty="0" smtClean="0">
                <a:solidFill>
                  <a:srgbClr val="000000"/>
                </a:solidFill>
                <a:latin typeface="Cambria" panose="02040503050406030204" pitchFamily="18" charset="0"/>
              </a:rPr>
              <a:t>8 competitive lease sales complete</a:t>
            </a:r>
          </a:p>
          <a:p>
            <a:r>
              <a:rPr lang="en-US" dirty="0" smtClean="0">
                <a:solidFill>
                  <a:srgbClr val="000000"/>
                </a:solidFill>
                <a:latin typeface="Cambria" panose="02040503050406030204" pitchFamily="18" charset="0"/>
              </a:rPr>
              <a:t>10 site assessment plans approved</a:t>
            </a:r>
          </a:p>
          <a:p>
            <a:r>
              <a:rPr lang="en-US" dirty="0" smtClean="0">
                <a:solidFill>
                  <a:srgbClr val="000000"/>
                </a:solidFill>
                <a:latin typeface="Cambria" panose="02040503050406030204" pitchFamily="18" charset="0"/>
              </a:rPr>
              <a:t>Activity on all Coasts</a:t>
            </a:r>
          </a:p>
          <a:p>
            <a:pPr lvl="1"/>
            <a:endParaRPr lang="en-US" dirty="0">
              <a:solidFill>
                <a:srgbClr val="000000"/>
              </a:solidFill>
            </a:endParaRPr>
          </a:p>
          <a:p>
            <a:pPr marL="0" indent="0">
              <a:buNone/>
            </a:pPr>
            <a:endParaRPr lang="en-US" dirty="0"/>
          </a:p>
          <a:p>
            <a:pPr lvl="1"/>
            <a:endParaRPr lang="en-US" dirty="0"/>
          </a:p>
          <a:p>
            <a:pPr lvl="1"/>
            <a:endParaRPr lang="en-US" dirty="0"/>
          </a:p>
        </p:txBody>
      </p:sp>
      <p:sp>
        <p:nvSpPr>
          <p:cNvPr id="5" name="Title 4">
            <a:extLst>
              <a:ext uri="{FF2B5EF4-FFF2-40B4-BE49-F238E27FC236}">
                <a16:creationId xmlns="" xmlns:a16="http://schemas.microsoft.com/office/drawing/2014/main" id="{014117FE-29FA-48F8-A1FA-19097FC1B8D4}"/>
              </a:ext>
            </a:extLst>
          </p:cNvPr>
          <p:cNvSpPr>
            <a:spLocks noGrp="1"/>
          </p:cNvSpPr>
          <p:nvPr>
            <p:ph type="title"/>
          </p:nvPr>
        </p:nvSpPr>
        <p:spPr>
          <a:xfrm>
            <a:off x="457200" y="24143"/>
            <a:ext cx="8229600" cy="1143000"/>
          </a:xfrm>
        </p:spPr>
        <p:txBody>
          <a:bodyPr>
            <a:normAutofit fontScale="90000"/>
          </a:bodyPr>
          <a:lstStyle/>
          <a:p>
            <a:r>
              <a:rPr lang="en-US" dirty="0" smtClean="0">
                <a:solidFill>
                  <a:srgbClr val="000000"/>
                </a:solidFill>
                <a:latin typeface="Cambria" panose="02040503050406030204" pitchFamily="18" charset="0"/>
              </a:rPr>
              <a:t>Offshore Wind in the United States: Current State</a:t>
            </a:r>
            <a:endParaRPr lang="en-US" dirty="0">
              <a:solidFill>
                <a:srgbClr val="000000"/>
              </a:solidFill>
              <a:latin typeface="Cambria" panose="02040503050406030204" pitchFamily="18" charset="0"/>
            </a:endParaRPr>
          </a:p>
        </p:txBody>
      </p:sp>
      <p:cxnSp>
        <p:nvCxnSpPr>
          <p:cNvPr id="10" name="Straight Connector 9"/>
          <p:cNvCxnSpPr/>
          <p:nvPr/>
        </p:nvCxnSpPr>
        <p:spPr>
          <a:xfrm>
            <a:off x="457200" y="12954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444" y="2819400"/>
            <a:ext cx="3406344" cy="2544778"/>
          </a:xfrm>
          <a:prstGeom prst="rect">
            <a:avLst/>
          </a:prstGeom>
        </p:spPr>
      </p:pic>
    </p:spTree>
    <p:extLst>
      <p:ext uri="{BB962C8B-B14F-4D97-AF65-F5344CB8AC3E}">
        <p14:creationId xmlns:p14="http://schemas.microsoft.com/office/powerpoint/2010/main" val="503359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972823" y="6482519"/>
            <a:ext cx="1009251" cy="215444"/>
          </a:xfrm>
        </p:spPr>
        <p:txBody>
          <a:bodyPr/>
          <a:lstStyle/>
          <a:p>
            <a:r>
              <a:rPr lang="en-GB" dirty="0"/>
              <a:t>Climate Week NYC | </a:t>
            </a:r>
            <a:fld id="{6967D197-2218-4700-B211-63EF06F51A7E}" type="slidenum">
              <a:rPr lang="en-GB"/>
              <a:pPr/>
              <a:t>8</a:t>
            </a:fld>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767050"/>
            <a:ext cx="5153400" cy="606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4">
            <a:extLst>
              <a:ext uri="{FF2B5EF4-FFF2-40B4-BE49-F238E27FC236}">
                <a16:creationId xmlns="" xmlns:a16="http://schemas.microsoft.com/office/drawing/2014/main" id="{014117FE-29FA-48F8-A1FA-19097FC1B8D4}"/>
              </a:ext>
            </a:extLst>
          </p:cNvPr>
          <p:cNvSpPr>
            <a:spLocks noGrp="1"/>
          </p:cNvSpPr>
          <p:nvPr>
            <p:ph type="title"/>
          </p:nvPr>
        </p:nvSpPr>
        <p:spPr>
          <a:xfrm>
            <a:off x="0" y="-228600"/>
            <a:ext cx="9144000" cy="1143000"/>
          </a:xfrm>
        </p:spPr>
        <p:txBody>
          <a:bodyPr>
            <a:normAutofit/>
          </a:bodyPr>
          <a:lstStyle/>
          <a:p>
            <a:r>
              <a:rPr lang="en-US" sz="3600" dirty="0" smtClean="0">
                <a:latin typeface="Cambria" panose="02040503050406030204" pitchFamily="18" charset="0"/>
              </a:rPr>
              <a:t>Current U.S. Leases and Wind Areas</a:t>
            </a:r>
            <a:endParaRPr lang="en-US" sz="3600" dirty="0">
              <a:latin typeface="Cambria" panose="02040503050406030204" pitchFamily="18" charset="0"/>
            </a:endParaRPr>
          </a:p>
        </p:txBody>
      </p:sp>
      <p:cxnSp>
        <p:nvCxnSpPr>
          <p:cNvPr id="10" name="Straight Connector 9"/>
          <p:cNvCxnSpPr/>
          <p:nvPr/>
        </p:nvCxnSpPr>
        <p:spPr>
          <a:xfrm>
            <a:off x="457200" y="685800"/>
            <a:ext cx="82296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042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F26A6BD9-05D3-45DB-AC84-8B2DD949E7B7}"/>
              </a:ext>
            </a:extLst>
          </p:cNvPr>
          <p:cNvSpPr>
            <a:spLocks noGrp="1"/>
          </p:cNvSpPr>
          <p:nvPr>
            <p:ph type="sldNum" sz="quarter" idx="4"/>
          </p:nvPr>
        </p:nvSpPr>
        <p:spPr>
          <a:xfrm>
            <a:off x="8001000" y="6483578"/>
            <a:ext cx="1009251" cy="215444"/>
          </a:xfrm>
        </p:spPr>
        <p:txBody>
          <a:bodyPr/>
          <a:lstStyle/>
          <a:p>
            <a:r>
              <a:rPr lang="en-GB" dirty="0" smtClean="0"/>
              <a:t>Climate Week NYC | </a:t>
            </a:r>
            <a:fld id="{6967D197-2218-4700-B211-63EF06F51A7E}" type="slidenum">
              <a:rPr lang="en-GB" smtClean="0"/>
              <a:pPr/>
              <a:t>9</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8875059" cy="6858000"/>
          </a:xfrm>
          <a:prstGeom prst="rect">
            <a:avLst/>
          </a:prstGeom>
        </p:spPr>
      </p:pic>
    </p:spTree>
    <p:extLst>
      <p:ext uri="{BB962C8B-B14F-4D97-AF65-F5344CB8AC3E}">
        <p14:creationId xmlns:p14="http://schemas.microsoft.com/office/powerpoint/2010/main" val="1743081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1005</TotalTime>
  <Words>1178</Words>
  <Application>Microsoft Office PowerPoint</Application>
  <PresentationFormat>On-screen Show (4:3)</PresentationFormat>
  <Paragraphs>196</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Offshore Wind in the U.S. Past, Present, and Future  October 19, 2021</vt:lpstr>
      <vt:lpstr>The Ocean as a Climate Solution</vt:lpstr>
      <vt:lpstr>Offshore Wind in the United States: Brief History</vt:lpstr>
      <vt:lpstr>Challenges and Barriers </vt:lpstr>
      <vt:lpstr>Putting Wind in the Sails</vt:lpstr>
      <vt:lpstr>East Coast State Commitments</vt:lpstr>
      <vt:lpstr>Offshore Wind in the United States: Current State</vt:lpstr>
      <vt:lpstr>Current U.S. Leases and Wind Areas</vt:lpstr>
      <vt:lpstr>PowerPoint Presentation</vt:lpstr>
      <vt:lpstr>Bolstering the Economy</vt:lpstr>
      <vt:lpstr>Advancing Offshore Wind: Recommendations</vt:lpstr>
      <vt:lpstr>Advancing Offshore Wind: Recommendations</vt:lpstr>
      <vt:lpstr>Advancing Offshore Wind: Recommendations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Christopher</dc:creator>
  <cp:lastModifiedBy>Teresa Christopher</cp:lastModifiedBy>
  <cp:revision>58</cp:revision>
  <dcterms:created xsi:type="dcterms:W3CDTF">2021-09-24T00:53:08Z</dcterms:created>
  <dcterms:modified xsi:type="dcterms:W3CDTF">2021-10-19T03:23:50Z</dcterms:modified>
</cp:coreProperties>
</file>